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56" r:id="rId2"/>
    <p:sldId id="257" r:id="rId3"/>
    <p:sldId id="261" r:id="rId4"/>
    <p:sldId id="262" r:id="rId5"/>
    <p:sldId id="258" r:id="rId6"/>
    <p:sldId id="264" r:id="rId7"/>
    <p:sldId id="263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9" r:id="rId16"/>
    <p:sldId id="289" r:id="rId17"/>
    <p:sldId id="290" r:id="rId18"/>
    <p:sldId id="272" r:id="rId19"/>
    <p:sldId id="273" r:id="rId20"/>
    <p:sldId id="274" r:id="rId21"/>
    <p:sldId id="280" r:id="rId22"/>
    <p:sldId id="275" r:id="rId23"/>
    <p:sldId id="292" r:id="rId24"/>
    <p:sldId id="276" r:id="rId25"/>
    <p:sldId id="291" r:id="rId26"/>
    <p:sldId id="293" r:id="rId27"/>
    <p:sldId id="305" r:id="rId28"/>
    <p:sldId id="281" r:id="rId29"/>
    <p:sldId id="277" r:id="rId30"/>
    <p:sldId id="282" r:id="rId31"/>
    <p:sldId id="297" r:id="rId32"/>
    <p:sldId id="283" r:id="rId33"/>
    <p:sldId id="284" r:id="rId34"/>
    <p:sldId id="285" r:id="rId35"/>
    <p:sldId id="294" r:id="rId36"/>
    <p:sldId id="295" r:id="rId37"/>
    <p:sldId id="278" r:id="rId38"/>
    <p:sldId id="287" r:id="rId39"/>
    <p:sldId id="288" r:id="rId40"/>
    <p:sldId id="303" r:id="rId41"/>
    <p:sldId id="302" r:id="rId42"/>
    <p:sldId id="306" r:id="rId43"/>
    <p:sldId id="304" r:id="rId44"/>
    <p:sldId id="286" r:id="rId45"/>
    <p:sldId id="296" r:id="rId46"/>
    <p:sldId id="301" r:id="rId47"/>
    <p:sldId id="307" r:id="rId48"/>
    <p:sldId id="308" r:id="rId49"/>
    <p:sldId id="309" r:id="rId50"/>
    <p:sldId id="299" r:id="rId51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76C1A"/>
    <a:srgbClr val="789424"/>
    <a:srgbClr val="F52702"/>
    <a:srgbClr val="FF2702"/>
    <a:srgbClr val="C62702"/>
    <a:srgbClr val="0087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88" autoAdjust="0"/>
    <p:restoredTop sz="91176" autoAdjust="0"/>
  </p:normalViewPr>
  <p:slideViewPr>
    <p:cSldViewPr>
      <p:cViewPr>
        <p:scale>
          <a:sx n="100" d="100"/>
          <a:sy n="100" d="100"/>
        </p:scale>
        <p:origin x="-72" y="7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ppe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C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8099518810148833E-2"/>
          <c:y val="5.1400554097404488E-2"/>
          <c:w val="0.88463801399825115"/>
          <c:h val="0.832619568387284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Geissen</c:v>
                </c:pt>
              </c:strCache>
            </c:strRef>
          </c:tx>
          <c:invertIfNegative val="0"/>
          <c:cat>
            <c:strRef>
              <c:f>Tabelle1!$A$2:$A$13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März</c:v>
                </c:pt>
                <c:pt idx="3">
                  <c:v>April</c:v>
                </c:pt>
                <c:pt idx="4">
                  <c:v>Mai</c:v>
                </c:pt>
                <c:pt idx="5">
                  <c:v>Juni</c:v>
                </c:pt>
                <c:pt idx="6">
                  <c:v>Juli</c:v>
                </c:pt>
                <c:pt idx="7">
                  <c:v>Aug</c:v>
                </c:pt>
                <c:pt idx="8">
                  <c:v>Sept</c:v>
                </c:pt>
                <c:pt idx="9">
                  <c:v>Okt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Tabelle1!$B$2:$B$13</c:f>
              <c:numCache>
                <c:formatCode>General</c:formatCode>
                <c:ptCount val="12"/>
                <c:pt idx="0">
                  <c:v>16</c:v>
                </c:pt>
                <c:pt idx="1">
                  <c:v>16</c:v>
                </c:pt>
                <c:pt idx="2">
                  <c:v>16</c:v>
                </c:pt>
                <c:pt idx="3">
                  <c:v>19</c:v>
                </c:pt>
                <c:pt idx="4">
                  <c:v>18</c:v>
                </c:pt>
                <c:pt idx="5">
                  <c:v>14</c:v>
                </c:pt>
                <c:pt idx="6">
                  <c:v>15</c:v>
                </c:pt>
                <c:pt idx="7">
                  <c:v>23</c:v>
                </c:pt>
                <c:pt idx="8">
                  <c:v>22</c:v>
                </c:pt>
                <c:pt idx="9">
                  <c:v>18</c:v>
                </c:pt>
                <c:pt idx="10">
                  <c:v>21</c:v>
                </c:pt>
                <c:pt idx="11">
                  <c:v>5</c:v>
                </c:pt>
              </c:numCache>
            </c:numRef>
          </c:val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Böcke</c:v>
                </c:pt>
              </c:strCache>
            </c:strRef>
          </c:tx>
          <c:invertIfNegative val="0"/>
          <c:cat>
            <c:strRef>
              <c:f>Tabelle1!$A$2:$A$13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März</c:v>
                </c:pt>
                <c:pt idx="3">
                  <c:v>April</c:v>
                </c:pt>
                <c:pt idx="4">
                  <c:v>Mai</c:v>
                </c:pt>
                <c:pt idx="5">
                  <c:v>Juni</c:v>
                </c:pt>
                <c:pt idx="6">
                  <c:v>Juli</c:v>
                </c:pt>
                <c:pt idx="7">
                  <c:v>Aug</c:v>
                </c:pt>
                <c:pt idx="8">
                  <c:v>Sept</c:v>
                </c:pt>
                <c:pt idx="9">
                  <c:v>Okt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Tabelle1!$C$2:$C$13</c:f>
              <c:numCache>
                <c:formatCode>General</c:formatCode>
                <c:ptCount val="12"/>
                <c:pt idx="0">
                  <c:v>12</c:v>
                </c:pt>
                <c:pt idx="1">
                  <c:v>13</c:v>
                </c:pt>
                <c:pt idx="2">
                  <c:v>21</c:v>
                </c:pt>
                <c:pt idx="3">
                  <c:v>22</c:v>
                </c:pt>
                <c:pt idx="4">
                  <c:v>13</c:v>
                </c:pt>
                <c:pt idx="5">
                  <c:v>9</c:v>
                </c:pt>
                <c:pt idx="6">
                  <c:v>17</c:v>
                </c:pt>
                <c:pt idx="7">
                  <c:v>16</c:v>
                </c:pt>
                <c:pt idx="8">
                  <c:v>14</c:v>
                </c:pt>
                <c:pt idx="9">
                  <c:v>14</c:v>
                </c:pt>
                <c:pt idx="10">
                  <c:v>17</c:v>
                </c:pt>
                <c:pt idx="11">
                  <c:v>14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8634112"/>
        <c:axId val="88635648"/>
      </c:barChart>
      <c:catAx>
        <c:axId val="88634112"/>
        <c:scaling>
          <c:orientation val="minMax"/>
        </c:scaling>
        <c:delete val="0"/>
        <c:axPos val="b"/>
        <c:majorTickMark val="out"/>
        <c:minorTickMark val="none"/>
        <c:tickLblPos val="nextTo"/>
        <c:crossAx val="88635648"/>
        <c:crosses val="autoZero"/>
        <c:auto val="1"/>
        <c:lblAlgn val="ctr"/>
        <c:lblOffset val="100"/>
        <c:noMultiLvlLbl val="0"/>
      </c:catAx>
      <c:valAx>
        <c:axId val="8863564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8863411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3788486439195109"/>
          <c:y val="4.5912438028579861E-2"/>
          <c:w val="0.13504024496937891"/>
          <c:h val="0.16280475357247048"/>
        </c:manualLayout>
      </c:layout>
      <c:overlay val="0"/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image" Target="../media/image3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805EDB-15BB-734D-B4CC-CC0E310169CB}" type="datetimeFigureOut">
              <a:rPr lang="de-DE" smtClean="0"/>
              <a:pPr/>
              <a:t>26.04.2014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87AC99-553B-E445-8BF1-A4707D9B4148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8269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7AC99-553B-E445-8BF1-A4707D9B4148}" type="slidenum">
              <a:rPr lang="de-DE" smtClean="0"/>
              <a:pPr/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8206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3420000"/>
            <a:ext cx="9144000" cy="3438000"/>
          </a:xfrm>
          <a:prstGeom prst="rect">
            <a:avLst/>
          </a:prstGeom>
          <a:solidFill>
            <a:srgbClr val="7894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3" name="Grafik 12" descr="snp_logo_powerpoint_gross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629545" y="5486400"/>
            <a:ext cx="1362055" cy="103614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85786" y="3744909"/>
            <a:ext cx="7429552" cy="827083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  <a:latin typeface="HelveticaNeueLT Std Med" pitchFamily="34" charset="0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785786" y="4714868"/>
            <a:ext cx="7430400" cy="1000132"/>
          </a:xfrm>
        </p:spPr>
        <p:txBody>
          <a:bodyPr/>
          <a:lstStyle>
            <a:lvl1pPr>
              <a:buNone/>
              <a:defRPr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e-DE" dirty="0" smtClean="0"/>
              <a:t>Untertitel durch Klicken bearbeiten</a:t>
            </a:r>
          </a:p>
        </p:txBody>
      </p:sp>
      <p:sp>
        <p:nvSpPr>
          <p:cNvPr id="17" name="Textplatzhalt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785786" y="6165356"/>
            <a:ext cx="6429420" cy="357190"/>
          </a:xfrm>
        </p:spPr>
        <p:txBody>
          <a:bodyPr>
            <a:noAutofit/>
          </a:bodyPr>
          <a:lstStyle>
            <a:lvl1pPr>
              <a:buNone/>
              <a:defRPr sz="1800" baseline="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e-CH" dirty="0" smtClean="0"/>
              <a:t> Flurin Filli, Leiter Betrieb &amp; </a:t>
            </a:r>
            <a:r>
              <a:rPr lang="de-CH" dirty="0" err="1" smtClean="0"/>
              <a:t>Monitoring</a:t>
            </a:r>
            <a:endParaRPr lang="de-DE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0" y="6001200"/>
            <a:ext cx="9144000" cy="856800"/>
          </a:xfrm>
          <a:prstGeom prst="rect">
            <a:avLst/>
          </a:prstGeom>
          <a:solidFill>
            <a:srgbClr val="7894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7096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189053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pic>
        <p:nvPicPr>
          <p:cNvPr id="11" name="Grafik 10" descr="snp_logo_powerpoint_klein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208594" y="6072206"/>
            <a:ext cx="864000" cy="658286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500034" y="6286520"/>
            <a:ext cx="5291166" cy="35719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NeueLT Std Med" pitchFamily="34" charset="0"/>
              <a:ea typeface="+mj-ea"/>
              <a:cs typeface="+mj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5" r:id="rId4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rgbClr val="FF6600"/>
          </a:solidFill>
          <a:latin typeface="HelveticaNeueLT Std Med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HelveticaNeueLT Std Med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HelveticaNeueLT Com 55 Roman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HelveticaNeueLT Com 55 Roman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HelveticaNeueLT Com 55 Roman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HelveticaNeueLT Com 55 Roman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Microsoft_Excel_97-2003_Worksheet2.xls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7.emf"/><Relationship Id="rId4" Type="http://schemas.openxmlformats.org/officeDocument/2006/relationships/oleObject" Target="../embeddings/Microsoft_Excel_97-2003_Worksheet1.xls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CH" dirty="0" smtClean="0"/>
              <a:t>Das Reh: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CH" dirty="0" smtClean="0"/>
              <a:t>Ein anpassungsfähiger Überlebenskünstler</a:t>
            </a:r>
            <a:endParaRPr lang="de-CH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CH" dirty="0" smtClean="0"/>
              <a:t>Flurin Filli, Leiter Betrieb &amp; </a:t>
            </a:r>
            <a:r>
              <a:rPr lang="de-CH" dirty="0" err="1" smtClean="0"/>
              <a:t>Monitoring</a:t>
            </a:r>
            <a:endParaRPr lang="de-CH" dirty="0"/>
          </a:p>
        </p:txBody>
      </p:sp>
      <p:pic>
        <p:nvPicPr>
          <p:cNvPr id="5" name="Grafik 4" descr="flüchtig_G.Greßman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691680"/>
            <a:ext cx="9144000" cy="62336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Lebensraumnutzung</a:t>
            </a:r>
            <a:endParaRPr lang="de-CH" dirty="0"/>
          </a:p>
        </p:txBody>
      </p:sp>
      <p:grpSp>
        <p:nvGrpSpPr>
          <p:cNvPr id="3" name="Group 94"/>
          <p:cNvGrpSpPr>
            <a:grpSpLocks/>
          </p:cNvGrpSpPr>
          <p:nvPr/>
        </p:nvGrpSpPr>
        <p:grpSpPr bwMode="auto">
          <a:xfrm>
            <a:off x="490538" y="4205387"/>
            <a:ext cx="5899150" cy="1609725"/>
            <a:chOff x="348" y="2696"/>
            <a:chExt cx="3425" cy="748"/>
          </a:xfrm>
        </p:grpSpPr>
        <p:sp>
          <p:nvSpPr>
            <p:cNvPr id="4" name="Text Box 9"/>
            <p:cNvSpPr txBox="1">
              <a:spLocks noChangeArrowheads="1"/>
            </p:cNvSpPr>
            <p:nvPr/>
          </p:nvSpPr>
          <p:spPr bwMode="auto">
            <a:xfrm>
              <a:off x="1909" y="2804"/>
              <a:ext cx="1864" cy="6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GB" b="1" i="1">
                  <a:sym typeface="Wingdings" pitchFamily="2" charset="2"/>
                </a:rPr>
                <a:t>Migration  </a:t>
              </a:r>
            </a:p>
            <a:p>
              <a:pPr>
                <a:spcBef>
                  <a:spcPts val="600"/>
                </a:spcBef>
              </a:pPr>
              <a:r>
                <a:rPr lang="en-GB" b="1" i="1">
                  <a:sym typeface="Wingdings" pitchFamily="2" charset="2"/>
                </a:rPr>
                <a:t>Trennung notwendiger Ressourcen </a:t>
              </a:r>
            </a:p>
            <a:p>
              <a:pPr>
                <a:spcBef>
                  <a:spcPts val="600"/>
                </a:spcBef>
              </a:pPr>
              <a:r>
                <a:rPr lang="en-GB" b="1" i="1">
                  <a:sym typeface="Wingdings" pitchFamily="2" charset="2"/>
                </a:rPr>
                <a:t>in Zeit und Raum</a:t>
              </a:r>
            </a:p>
          </p:txBody>
        </p:sp>
        <p:grpSp>
          <p:nvGrpSpPr>
            <p:cNvPr id="5" name="Group 86"/>
            <p:cNvGrpSpPr>
              <a:grpSpLocks/>
            </p:cNvGrpSpPr>
            <p:nvPr/>
          </p:nvGrpSpPr>
          <p:grpSpPr bwMode="auto">
            <a:xfrm>
              <a:off x="348" y="2696"/>
              <a:ext cx="1388" cy="748"/>
              <a:chOff x="348" y="2696"/>
              <a:chExt cx="1388" cy="748"/>
            </a:xfrm>
          </p:grpSpPr>
          <p:sp>
            <p:nvSpPr>
              <p:cNvPr id="6" name="Freeform 70" descr="Griglia larga"/>
              <p:cNvSpPr>
                <a:spLocks/>
              </p:cNvSpPr>
              <p:nvPr/>
            </p:nvSpPr>
            <p:spPr bwMode="auto">
              <a:xfrm>
                <a:off x="348" y="2794"/>
                <a:ext cx="782" cy="650"/>
              </a:xfrm>
              <a:custGeom>
                <a:avLst/>
                <a:gdLst>
                  <a:gd name="T0" fmla="*/ 500 w 782"/>
                  <a:gd name="T1" fmla="*/ 0 h 650"/>
                  <a:gd name="T2" fmla="*/ 492 w 782"/>
                  <a:gd name="T3" fmla="*/ 24 h 650"/>
                  <a:gd name="T4" fmla="*/ 476 w 782"/>
                  <a:gd name="T5" fmla="*/ 42 h 650"/>
                  <a:gd name="T6" fmla="*/ 462 w 782"/>
                  <a:gd name="T7" fmla="*/ 48 h 650"/>
                  <a:gd name="T8" fmla="*/ 442 w 782"/>
                  <a:gd name="T9" fmla="*/ 68 h 650"/>
                  <a:gd name="T10" fmla="*/ 430 w 782"/>
                  <a:gd name="T11" fmla="*/ 90 h 650"/>
                  <a:gd name="T12" fmla="*/ 394 w 782"/>
                  <a:gd name="T13" fmla="*/ 98 h 650"/>
                  <a:gd name="T14" fmla="*/ 378 w 782"/>
                  <a:gd name="T15" fmla="*/ 96 h 650"/>
                  <a:gd name="T16" fmla="*/ 342 w 782"/>
                  <a:gd name="T17" fmla="*/ 130 h 650"/>
                  <a:gd name="T18" fmla="*/ 328 w 782"/>
                  <a:gd name="T19" fmla="*/ 132 h 650"/>
                  <a:gd name="T20" fmla="*/ 314 w 782"/>
                  <a:gd name="T21" fmla="*/ 118 h 650"/>
                  <a:gd name="T22" fmla="*/ 140 w 782"/>
                  <a:gd name="T23" fmla="*/ 170 h 650"/>
                  <a:gd name="T24" fmla="*/ 76 w 782"/>
                  <a:gd name="T25" fmla="*/ 206 h 650"/>
                  <a:gd name="T26" fmla="*/ 60 w 782"/>
                  <a:gd name="T27" fmla="*/ 236 h 650"/>
                  <a:gd name="T28" fmla="*/ 54 w 782"/>
                  <a:gd name="T29" fmla="*/ 260 h 650"/>
                  <a:gd name="T30" fmla="*/ 52 w 782"/>
                  <a:gd name="T31" fmla="*/ 310 h 650"/>
                  <a:gd name="T32" fmla="*/ 64 w 782"/>
                  <a:gd name="T33" fmla="*/ 342 h 650"/>
                  <a:gd name="T34" fmla="*/ 82 w 782"/>
                  <a:gd name="T35" fmla="*/ 366 h 650"/>
                  <a:gd name="T36" fmla="*/ 104 w 782"/>
                  <a:gd name="T37" fmla="*/ 388 h 650"/>
                  <a:gd name="T38" fmla="*/ 120 w 782"/>
                  <a:gd name="T39" fmla="*/ 412 h 650"/>
                  <a:gd name="T40" fmla="*/ 128 w 782"/>
                  <a:gd name="T41" fmla="*/ 422 h 650"/>
                  <a:gd name="T42" fmla="*/ 116 w 782"/>
                  <a:gd name="T43" fmla="*/ 432 h 650"/>
                  <a:gd name="T44" fmla="*/ 90 w 782"/>
                  <a:gd name="T45" fmla="*/ 446 h 650"/>
                  <a:gd name="T46" fmla="*/ 54 w 782"/>
                  <a:gd name="T47" fmla="*/ 438 h 650"/>
                  <a:gd name="T48" fmla="*/ 30 w 782"/>
                  <a:gd name="T49" fmla="*/ 438 h 650"/>
                  <a:gd name="T50" fmla="*/ 10 w 782"/>
                  <a:gd name="T51" fmla="*/ 448 h 650"/>
                  <a:gd name="T52" fmla="*/ 0 w 782"/>
                  <a:gd name="T53" fmla="*/ 470 h 650"/>
                  <a:gd name="T54" fmla="*/ 2 w 782"/>
                  <a:gd name="T55" fmla="*/ 518 h 650"/>
                  <a:gd name="T56" fmla="*/ 24 w 782"/>
                  <a:gd name="T57" fmla="*/ 546 h 650"/>
                  <a:gd name="T58" fmla="*/ 72 w 782"/>
                  <a:gd name="T59" fmla="*/ 568 h 650"/>
                  <a:gd name="T60" fmla="*/ 108 w 782"/>
                  <a:gd name="T61" fmla="*/ 572 h 650"/>
                  <a:gd name="T62" fmla="*/ 174 w 782"/>
                  <a:gd name="T63" fmla="*/ 594 h 650"/>
                  <a:gd name="T64" fmla="*/ 416 w 782"/>
                  <a:gd name="T65" fmla="*/ 644 h 650"/>
                  <a:gd name="T66" fmla="*/ 426 w 782"/>
                  <a:gd name="T67" fmla="*/ 650 h 650"/>
                  <a:gd name="T68" fmla="*/ 538 w 782"/>
                  <a:gd name="T69" fmla="*/ 644 h 650"/>
                  <a:gd name="T70" fmla="*/ 598 w 782"/>
                  <a:gd name="T71" fmla="*/ 616 h 650"/>
                  <a:gd name="T72" fmla="*/ 698 w 782"/>
                  <a:gd name="T73" fmla="*/ 586 h 650"/>
                  <a:gd name="T74" fmla="*/ 762 w 782"/>
                  <a:gd name="T75" fmla="*/ 536 h 650"/>
                  <a:gd name="T76" fmla="*/ 782 w 782"/>
                  <a:gd name="T77" fmla="*/ 488 h 650"/>
                  <a:gd name="T78" fmla="*/ 698 w 782"/>
                  <a:gd name="T79" fmla="*/ 392 h 650"/>
                  <a:gd name="T80" fmla="*/ 568 w 782"/>
                  <a:gd name="T81" fmla="*/ 208 h 650"/>
                  <a:gd name="T82" fmla="*/ 538 w 782"/>
                  <a:gd name="T83" fmla="*/ 100 h 650"/>
                  <a:gd name="T84" fmla="*/ 500 w 782"/>
                  <a:gd name="T85" fmla="*/ 0 h 650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782"/>
                  <a:gd name="T130" fmla="*/ 0 h 650"/>
                  <a:gd name="T131" fmla="*/ 782 w 782"/>
                  <a:gd name="T132" fmla="*/ 650 h 650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782" h="650">
                    <a:moveTo>
                      <a:pt x="500" y="0"/>
                    </a:moveTo>
                    <a:lnTo>
                      <a:pt x="492" y="24"/>
                    </a:lnTo>
                    <a:lnTo>
                      <a:pt x="476" y="42"/>
                    </a:lnTo>
                    <a:lnTo>
                      <a:pt x="462" y="48"/>
                    </a:lnTo>
                    <a:lnTo>
                      <a:pt x="442" y="68"/>
                    </a:lnTo>
                    <a:lnTo>
                      <a:pt x="430" y="90"/>
                    </a:lnTo>
                    <a:lnTo>
                      <a:pt x="394" y="98"/>
                    </a:lnTo>
                    <a:lnTo>
                      <a:pt x="378" y="96"/>
                    </a:lnTo>
                    <a:lnTo>
                      <a:pt x="342" y="130"/>
                    </a:lnTo>
                    <a:lnTo>
                      <a:pt x="328" y="132"/>
                    </a:lnTo>
                    <a:lnTo>
                      <a:pt x="314" y="118"/>
                    </a:lnTo>
                    <a:lnTo>
                      <a:pt x="140" y="170"/>
                    </a:lnTo>
                    <a:lnTo>
                      <a:pt x="76" y="206"/>
                    </a:lnTo>
                    <a:lnTo>
                      <a:pt x="60" y="236"/>
                    </a:lnTo>
                    <a:lnTo>
                      <a:pt x="54" y="260"/>
                    </a:lnTo>
                    <a:lnTo>
                      <a:pt x="52" y="310"/>
                    </a:lnTo>
                    <a:lnTo>
                      <a:pt x="64" y="342"/>
                    </a:lnTo>
                    <a:lnTo>
                      <a:pt x="82" y="366"/>
                    </a:lnTo>
                    <a:lnTo>
                      <a:pt x="104" y="388"/>
                    </a:lnTo>
                    <a:lnTo>
                      <a:pt x="120" y="412"/>
                    </a:lnTo>
                    <a:lnTo>
                      <a:pt x="128" y="422"/>
                    </a:lnTo>
                    <a:lnTo>
                      <a:pt x="116" y="432"/>
                    </a:lnTo>
                    <a:lnTo>
                      <a:pt x="90" y="446"/>
                    </a:lnTo>
                    <a:lnTo>
                      <a:pt x="54" y="438"/>
                    </a:lnTo>
                    <a:lnTo>
                      <a:pt x="30" y="438"/>
                    </a:lnTo>
                    <a:lnTo>
                      <a:pt x="10" y="448"/>
                    </a:lnTo>
                    <a:lnTo>
                      <a:pt x="0" y="470"/>
                    </a:lnTo>
                    <a:lnTo>
                      <a:pt x="2" y="518"/>
                    </a:lnTo>
                    <a:lnTo>
                      <a:pt x="24" y="546"/>
                    </a:lnTo>
                    <a:lnTo>
                      <a:pt x="72" y="568"/>
                    </a:lnTo>
                    <a:lnTo>
                      <a:pt x="108" y="572"/>
                    </a:lnTo>
                    <a:lnTo>
                      <a:pt x="174" y="594"/>
                    </a:lnTo>
                    <a:lnTo>
                      <a:pt x="416" y="644"/>
                    </a:lnTo>
                    <a:lnTo>
                      <a:pt x="426" y="650"/>
                    </a:lnTo>
                    <a:lnTo>
                      <a:pt x="538" y="644"/>
                    </a:lnTo>
                    <a:lnTo>
                      <a:pt x="598" y="616"/>
                    </a:lnTo>
                    <a:lnTo>
                      <a:pt x="698" y="586"/>
                    </a:lnTo>
                    <a:lnTo>
                      <a:pt x="762" y="536"/>
                    </a:lnTo>
                    <a:lnTo>
                      <a:pt x="782" y="488"/>
                    </a:lnTo>
                    <a:lnTo>
                      <a:pt x="698" y="392"/>
                    </a:lnTo>
                    <a:lnTo>
                      <a:pt x="568" y="208"/>
                    </a:lnTo>
                    <a:lnTo>
                      <a:pt x="538" y="100"/>
                    </a:lnTo>
                    <a:lnTo>
                      <a:pt x="500" y="0"/>
                    </a:lnTo>
                    <a:close/>
                  </a:path>
                </a:pathLst>
              </a:custGeom>
              <a:pattFill prst="lgGrid">
                <a:fgClr>
                  <a:srgbClr val="FF0000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" name="Freeform 72" descr="Diagonali larghe verso il basso"/>
              <p:cNvSpPr>
                <a:spLocks/>
              </p:cNvSpPr>
              <p:nvPr/>
            </p:nvSpPr>
            <p:spPr bwMode="auto">
              <a:xfrm>
                <a:off x="1148" y="2696"/>
                <a:ext cx="588" cy="500"/>
              </a:xfrm>
              <a:custGeom>
                <a:avLst/>
                <a:gdLst>
                  <a:gd name="T0" fmla="*/ 0 w 588"/>
                  <a:gd name="T1" fmla="*/ 0 h 500"/>
                  <a:gd name="T2" fmla="*/ 14 w 588"/>
                  <a:gd name="T3" fmla="*/ 2 h 500"/>
                  <a:gd name="T4" fmla="*/ 18 w 588"/>
                  <a:gd name="T5" fmla="*/ 14 h 500"/>
                  <a:gd name="T6" fmla="*/ 92 w 588"/>
                  <a:gd name="T7" fmla="*/ 34 h 500"/>
                  <a:gd name="T8" fmla="*/ 184 w 588"/>
                  <a:gd name="T9" fmla="*/ 66 h 500"/>
                  <a:gd name="T10" fmla="*/ 256 w 588"/>
                  <a:gd name="T11" fmla="*/ 98 h 500"/>
                  <a:gd name="T12" fmla="*/ 296 w 588"/>
                  <a:gd name="T13" fmla="*/ 118 h 500"/>
                  <a:gd name="T14" fmla="*/ 408 w 588"/>
                  <a:gd name="T15" fmla="*/ 152 h 500"/>
                  <a:gd name="T16" fmla="*/ 462 w 588"/>
                  <a:gd name="T17" fmla="*/ 182 h 500"/>
                  <a:gd name="T18" fmla="*/ 504 w 588"/>
                  <a:gd name="T19" fmla="*/ 204 h 500"/>
                  <a:gd name="T20" fmla="*/ 540 w 588"/>
                  <a:gd name="T21" fmla="*/ 216 h 500"/>
                  <a:gd name="T22" fmla="*/ 582 w 588"/>
                  <a:gd name="T23" fmla="*/ 262 h 500"/>
                  <a:gd name="T24" fmla="*/ 588 w 588"/>
                  <a:gd name="T25" fmla="*/ 412 h 500"/>
                  <a:gd name="T26" fmla="*/ 578 w 588"/>
                  <a:gd name="T27" fmla="*/ 442 h 500"/>
                  <a:gd name="T28" fmla="*/ 554 w 588"/>
                  <a:gd name="T29" fmla="*/ 470 h 500"/>
                  <a:gd name="T30" fmla="*/ 500 w 588"/>
                  <a:gd name="T31" fmla="*/ 488 h 500"/>
                  <a:gd name="T32" fmla="*/ 456 w 588"/>
                  <a:gd name="T33" fmla="*/ 500 h 500"/>
                  <a:gd name="T34" fmla="*/ 276 w 588"/>
                  <a:gd name="T35" fmla="*/ 484 h 500"/>
                  <a:gd name="T36" fmla="*/ 244 w 588"/>
                  <a:gd name="T37" fmla="*/ 440 h 500"/>
                  <a:gd name="T38" fmla="*/ 190 w 588"/>
                  <a:gd name="T39" fmla="*/ 386 h 500"/>
                  <a:gd name="T40" fmla="*/ 64 w 588"/>
                  <a:gd name="T41" fmla="*/ 200 h 500"/>
                  <a:gd name="T42" fmla="*/ 0 w 588"/>
                  <a:gd name="T43" fmla="*/ 0 h 50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588"/>
                  <a:gd name="T67" fmla="*/ 0 h 500"/>
                  <a:gd name="T68" fmla="*/ 588 w 588"/>
                  <a:gd name="T69" fmla="*/ 500 h 500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588" h="500">
                    <a:moveTo>
                      <a:pt x="0" y="0"/>
                    </a:moveTo>
                    <a:cubicBezTo>
                      <a:pt x="10" y="2"/>
                      <a:pt x="5" y="2"/>
                      <a:pt x="14" y="2"/>
                    </a:cubicBezTo>
                    <a:lnTo>
                      <a:pt x="18" y="14"/>
                    </a:lnTo>
                    <a:lnTo>
                      <a:pt x="92" y="34"/>
                    </a:lnTo>
                    <a:lnTo>
                      <a:pt x="184" y="66"/>
                    </a:lnTo>
                    <a:lnTo>
                      <a:pt x="256" y="98"/>
                    </a:lnTo>
                    <a:lnTo>
                      <a:pt x="296" y="118"/>
                    </a:lnTo>
                    <a:lnTo>
                      <a:pt x="408" y="152"/>
                    </a:lnTo>
                    <a:lnTo>
                      <a:pt x="462" y="182"/>
                    </a:lnTo>
                    <a:lnTo>
                      <a:pt x="504" y="204"/>
                    </a:lnTo>
                    <a:lnTo>
                      <a:pt x="540" y="216"/>
                    </a:lnTo>
                    <a:lnTo>
                      <a:pt x="582" y="262"/>
                    </a:lnTo>
                    <a:lnTo>
                      <a:pt x="588" y="412"/>
                    </a:lnTo>
                    <a:lnTo>
                      <a:pt x="578" y="442"/>
                    </a:lnTo>
                    <a:lnTo>
                      <a:pt x="554" y="470"/>
                    </a:lnTo>
                    <a:lnTo>
                      <a:pt x="500" y="488"/>
                    </a:lnTo>
                    <a:lnTo>
                      <a:pt x="456" y="500"/>
                    </a:lnTo>
                    <a:lnTo>
                      <a:pt x="276" y="484"/>
                    </a:lnTo>
                    <a:lnTo>
                      <a:pt x="244" y="440"/>
                    </a:lnTo>
                    <a:lnTo>
                      <a:pt x="190" y="386"/>
                    </a:lnTo>
                    <a:lnTo>
                      <a:pt x="64" y="200"/>
                    </a:lnTo>
                    <a:lnTo>
                      <a:pt x="0" y="0"/>
                    </a:lnTo>
                    <a:close/>
                  </a:path>
                </a:pathLst>
              </a:custGeom>
              <a:pattFill prst="wdDnDiag">
                <a:fgClr>
                  <a:schemeClr val="accent1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8" name="Line 73"/>
              <p:cNvSpPr>
                <a:spLocks noChangeShapeType="1"/>
              </p:cNvSpPr>
              <p:nvPr/>
            </p:nvSpPr>
            <p:spPr bwMode="auto">
              <a:xfrm flipV="1">
                <a:off x="736" y="2848"/>
                <a:ext cx="576" cy="1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9" name="Oval 74"/>
              <p:cNvSpPr>
                <a:spLocks noChangeArrowheads="1"/>
              </p:cNvSpPr>
              <p:nvPr/>
            </p:nvSpPr>
            <p:spPr bwMode="auto">
              <a:xfrm>
                <a:off x="700" y="3085"/>
                <a:ext cx="29" cy="2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0" name="Oval 75"/>
              <p:cNvSpPr>
                <a:spLocks noChangeArrowheads="1"/>
              </p:cNvSpPr>
              <p:nvPr/>
            </p:nvSpPr>
            <p:spPr bwMode="auto">
              <a:xfrm>
                <a:off x="568" y="3045"/>
                <a:ext cx="29" cy="2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1" name="Oval 76"/>
              <p:cNvSpPr>
                <a:spLocks noChangeArrowheads="1"/>
              </p:cNvSpPr>
              <p:nvPr/>
            </p:nvSpPr>
            <p:spPr bwMode="auto">
              <a:xfrm>
                <a:off x="660" y="3189"/>
                <a:ext cx="29" cy="2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2" name="Oval 77"/>
              <p:cNvSpPr>
                <a:spLocks noChangeArrowheads="1"/>
              </p:cNvSpPr>
              <p:nvPr/>
            </p:nvSpPr>
            <p:spPr bwMode="auto">
              <a:xfrm>
                <a:off x="796" y="3325"/>
                <a:ext cx="29" cy="2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3" name="Oval 78"/>
              <p:cNvSpPr>
                <a:spLocks noChangeArrowheads="1"/>
              </p:cNvSpPr>
              <p:nvPr/>
            </p:nvSpPr>
            <p:spPr bwMode="auto">
              <a:xfrm>
                <a:off x="804" y="3081"/>
                <a:ext cx="29" cy="2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4" name="Oval 79"/>
              <p:cNvSpPr>
                <a:spLocks noChangeArrowheads="1"/>
              </p:cNvSpPr>
              <p:nvPr/>
            </p:nvSpPr>
            <p:spPr bwMode="auto">
              <a:xfrm>
                <a:off x="692" y="2985"/>
                <a:ext cx="29" cy="2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5" name="Oval 80"/>
              <p:cNvSpPr>
                <a:spLocks noChangeArrowheads="1"/>
              </p:cNvSpPr>
              <p:nvPr/>
            </p:nvSpPr>
            <p:spPr bwMode="auto">
              <a:xfrm>
                <a:off x="1364" y="2833"/>
                <a:ext cx="29" cy="2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6" name="Oval 81"/>
              <p:cNvSpPr>
                <a:spLocks noChangeArrowheads="1"/>
              </p:cNvSpPr>
              <p:nvPr/>
            </p:nvSpPr>
            <p:spPr bwMode="auto">
              <a:xfrm>
                <a:off x="1324" y="2901"/>
                <a:ext cx="29" cy="2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7" name="Oval 82"/>
              <p:cNvSpPr>
                <a:spLocks noChangeArrowheads="1"/>
              </p:cNvSpPr>
              <p:nvPr/>
            </p:nvSpPr>
            <p:spPr bwMode="auto">
              <a:xfrm>
                <a:off x="1440" y="2909"/>
                <a:ext cx="29" cy="2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8" name="Oval 83"/>
              <p:cNvSpPr>
                <a:spLocks noChangeArrowheads="1"/>
              </p:cNvSpPr>
              <p:nvPr/>
            </p:nvSpPr>
            <p:spPr bwMode="auto">
              <a:xfrm>
                <a:off x="1236" y="2793"/>
                <a:ext cx="29" cy="2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9" name="Line 84"/>
              <p:cNvSpPr>
                <a:spLocks noChangeShapeType="1"/>
              </p:cNvSpPr>
              <p:nvPr/>
            </p:nvSpPr>
            <p:spPr bwMode="auto">
              <a:xfrm flipH="1">
                <a:off x="828" y="3000"/>
                <a:ext cx="616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de-CH"/>
              </a:p>
            </p:txBody>
          </p:sp>
        </p:grpSp>
      </p:grpSp>
      <p:grpSp>
        <p:nvGrpSpPr>
          <p:cNvPr id="20" name="Group 93"/>
          <p:cNvGrpSpPr>
            <a:grpSpLocks/>
          </p:cNvGrpSpPr>
          <p:nvPr/>
        </p:nvGrpSpPr>
        <p:grpSpPr bwMode="auto">
          <a:xfrm>
            <a:off x="314325" y="2460724"/>
            <a:ext cx="7559675" cy="1476375"/>
            <a:chOff x="472" y="1950"/>
            <a:chExt cx="4552" cy="649"/>
          </a:xfrm>
        </p:grpSpPr>
        <p:sp>
          <p:nvSpPr>
            <p:cNvPr id="21" name="Text Box 8"/>
            <p:cNvSpPr txBox="1">
              <a:spLocks noChangeArrowheads="1"/>
            </p:cNvSpPr>
            <p:nvPr/>
          </p:nvSpPr>
          <p:spPr bwMode="auto">
            <a:xfrm>
              <a:off x="2163" y="2054"/>
              <a:ext cx="2861" cy="3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b="1">
                  <a:sym typeface="Wingdings" pitchFamily="2" charset="2"/>
                </a:rPr>
                <a:t>Pendeln  	</a:t>
              </a:r>
            </a:p>
            <a:p>
              <a:pPr>
                <a:spcBef>
                  <a:spcPct val="50000"/>
                </a:spcBef>
              </a:pPr>
              <a:r>
                <a:rPr lang="en-GB" b="1">
                  <a:sym typeface="Wingdings" pitchFamily="2" charset="2"/>
                </a:rPr>
                <a:t>Trennung notwendiger Ressourcen im Raum</a:t>
              </a:r>
            </a:p>
          </p:txBody>
        </p:sp>
        <p:grpSp>
          <p:nvGrpSpPr>
            <p:cNvPr id="22" name="Group 85"/>
            <p:cNvGrpSpPr>
              <a:grpSpLocks/>
            </p:cNvGrpSpPr>
            <p:nvPr/>
          </p:nvGrpSpPr>
          <p:grpSpPr bwMode="auto">
            <a:xfrm>
              <a:off x="472" y="1950"/>
              <a:ext cx="1111" cy="649"/>
              <a:chOff x="472" y="1950"/>
              <a:chExt cx="1111" cy="649"/>
            </a:xfrm>
          </p:grpSpPr>
          <p:sp>
            <p:nvSpPr>
              <p:cNvPr id="23" name="Freeform 39" descr="Griglia larga"/>
              <p:cNvSpPr>
                <a:spLocks/>
              </p:cNvSpPr>
              <p:nvPr/>
            </p:nvSpPr>
            <p:spPr bwMode="auto">
              <a:xfrm>
                <a:off x="969" y="1959"/>
                <a:ext cx="282" cy="633"/>
              </a:xfrm>
              <a:custGeom>
                <a:avLst/>
                <a:gdLst>
                  <a:gd name="T0" fmla="*/ 6 w 282"/>
                  <a:gd name="T1" fmla="*/ 0 h 633"/>
                  <a:gd name="T2" fmla="*/ 0 w 282"/>
                  <a:gd name="T3" fmla="*/ 336 h 633"/>
                  <a:gd name="T4" fmla="*/ 3 w 282"/>
                  <a:gd name="T5" fmla="*/ 369 h 633"/>
                  <a:gd name="T6" fmla="*/ 9 w 282"/>
                  <a:gd name="T7" fmla="*/ 387 h 633"/>
                  <a:gd name="T8" fmla="*/ 12 w 282"/>
                  <a:gd name="T9" fmla="*/ 507 h 633"/>
                  <a:gd name="T10" fmla="*/ 63 w 282"/>
                  <a:gd name="T11" fmla="*/ 633 h 633"/>
                  <a:gd name="T12" fmla="*/ 114 w 282"/>
                  <a:gd name="T13" fmla="*/ 600 h 633"/>
                  <a:gd name="T14" fmla="*/ 192 w 282"/>
                  <a:gd name="T15" fmla="*/ 576 h 633"/>
                  <a:gd name="T16" fmla="*/ 228 w 282"/>
                  <a:gd name="T17" fmla="*/ 546 h 633"/>
                  <a:gd name="T18" fmla="*/ 264 w 282"/>
                  <a:gd name="T19" fmla="*/ 528 h 633"/>
                  <a:gd name="T20" fmla="*/ 282 w 282"/>
                  <a:gd name="T21" fmla="*/ 471 h 633"/>
                  <a:gd name="T22" fmla="*/ 162 w 282"/>
                  <a:gd name="T23" fmla="*/ 324 h 633"/>
                  <a:gd name="T24" fmla="*/ 75 w 282"/>
                  <a:gd name="T25" fmla="*/ 153 h 633"/>
                  <a:gd name="T26" fmla="*/ 6 w 282"/>
                  <a:gd name="T27" fmla="*/ 0 h 63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82"/>
                  <a:gd name="T43" fmla="*/ 0 h 633"/>
                  <a:gd name="T44" fmla="*/ 282 w 282"/>
                  <a:gd name="T45" fmla="*/ 633 h 633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82" h="633">
                    <a:moveTo>
                      <a:pt x="6" y="0"/>
                    </a:moveTo>
                    <a:cubicBezTo>
                      <a:pt x="2" y="139"/>
                      <a:pt x="0" y="167"/>
                      <a:pt x="0" y="336"/>
                    </a:cubicBezTo>
                    <a:cubicBezTo>
                      <a:pt x="1" y="347"/>
                      <a:pt x="1" y="358"/>
                      <a:pt x="3" y="369"/>
                    </a:cubicBezTo>
                    <a:cubicBezTo>
                      <a:pt x="4" y="375"/>
                      <a:pt x="9" y="387"/>
                      <a:pt x="9" y="387"/>
                    </a:cubicBezTo>
                    <a:cubicBezTo>
                      <a:pt x="12" y="485"/>
                      <a:pt x="12" y="445"/>
                      <a:pt x="12" y="507"/>
                    </a:cubicBezTo>
                    <a:lnTo>
                      <a:pt x="63" y="633"/>
                    </a:lnTo>
                    <a:lnTo>
                      <a:pt x="114" y="600"/>
                    </a:lnTo>
                    <a:lnTo>
                      <a:pt x="192" y="576"/>
                    </a:lnTo>
                    <a:lnTo>
                      <a:pt x="228" y="546"/>
                    </a:lnTo>
                    <a:lnTo>
                      <a:pt x="264" y="528"/>
                    </a:lnTo>
                    <a:lnTo>
                      <a:pt x="282" y="471"/>
                    </a:lnTo>
                    <a:lnTo>
                      <a:pt x="162" y="324"/>
                    </a:lnTo>
                    <a:lnTo>
                      <a:pt x="75" y="153"/>
                    </a:lnTo>
                    <a:lnTo>
                      <a:pt x="6" y="0"/>
                    </a:lnTo>
                    <a:close/>
                  </a:path>
                </a:pathLst>
              </a:custGeom>
              <a:pattFill prst="lgGrid">
                <a:fgClr>
                  <a:srgbClr val="FF0000"/>
                </a:fgClr>
                <a:bgClr>
                  <a:schemeClr val="bg1"/>
                </a:bgClr>
              </a:patt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24" name="Freeform 40" descr="Griglia larga"/>
              <p:cNvSpPr>
                <a:spLocks/>
              </p:cNvSpPr>
              <p:nvPr/>
            </p:nvSpPr>
            <p:spPr bwMode="auto">
              <a:xfrm>
                <a:off x="474" y="1958"/>
                <a:ext cx="562" cy="640"/>
              </a:xfrm>
              <a:custGeom>
                <a:avLst/>
                <a:gdLst>
                  <a:gd name="T0" fmla="*/ 500 w 562"/>
                  <a:gd name="T1" fmla="*/ 0 h 640"/>
                  <a:gd name="T2" fmla="*/ 482 w 562"/>
                  <a:gd name="T3" fmla="*/ 32 h 640"/>
                  <a:gd name="T4" fmla="*/ 458 w 562"/>
                  <a:gd name="T5" fmla="*/ 40 h 640"/>
                  <a:gd name="T6" fmla="*/ 432 w 562"/>
                  <a:gd name="T7" fmla="*/ 76 h 640"/>
                  <a:gd name="T8" fmla="*/ 390 w 562"/>
                  <a:gd name="T9" fmla="*/ 90 h 640"/>
                  <a:gd name="T10" fmla="*/ 354 w 562"/>
                  <a:gd name="T11" fmla="*/ 104 h 640"/>
                  <a:gd name="T12" fmla="*/ 340 w 562"/>
                  <a:gd name="T13" fmla="*/ 124 h 640"/>
                  <a:gd name="T14" fmla="*/ 328 w 562"/>
                  <a:gd name="T15" fmla="*/ 124 h 640"/>
                  <a:gd name="T16" fmla="*/ 316 w 562"/>
                  <a:gd name="T17" fmla="*/ 112 h 640"/>
                  <a:gd name="T18" fmla="*/ 136 w 562"/>
                  <a:gd name="T19" fmla="*/ 162 h 640"/>
                  <a:gd name="T20" fmla="*/ 76 w 562"/>
                  <a:gd name="T21" fmla="*/ 198 h 640"/>
                  <a:gd name="T22" fmla="*/ 54 w 562"/>
                  <a:gd name="T23" fmla="*/ 254 h 640"/>
                  <a:gd name="T24" fmla="*/ 54 w 562"/>
                  <a:gd name="T25" fmla="*/ 290 h 640"/>
                  <a:gd name="T26" fmla="*/ 70 w 562"/>
                  <a:gd name="T27" fmla="*/ 348 h 640"/>
                  <a:gd name="T28" fmla="*/ 94 w 562"/>
                  <a:gd name="T29" fmla="*/ 376 h 640"/>
                  <a:gd name="T30" fmla="*/ 110 w 562"/>
                  <a:gd name="T31" fmla="*/ 386 h 640"/>
                  <a:gd name="T32" fmla="*/ 122 w 562"/>
                  <a:gd name="T33" fmla="*/ 412 h 640"/>
                  <a:gd name="T34" fmla="*/ 102 w 562"/>
                  <a:gd name="T35" fmla="*/ 428 h 640"/>
                  <a:gd name="T36" fmla="*/ 66 w 562"/>
                  <a:gd name="T37" fmla="*/ 428 h 640"/>
                  <a:gd name="T38" fmla="*/ 26 w 562"/>
                  <a:gd name="T39" fmla="*/ 428 h 640"/>
                  <a:gd name="T40" fmla="*/ 10 w 562"/>
                  <a:gd name="T41" fmla="*/ 434 h 640"/>
                  <a:gd name="T42" fmla="*/ 2 w 562"/>
                  <a:gd name="T43" fmla="*/ 450 h 640"/>
                  <a:gd name="T44" fmla="*/ 0 w 562"/>
                  <a:gd name="T45" fmla="*/ 502 h 640"/>
                  <a:gd name="T46" fmla="*/ 24 w 562"/>
                  <a:gd name="T47" fmla="*/ 534 h 640"/>
                  <a:gd name="T48" fmla="*/ 58 w 562"/>
                  <a:gd name="T49" fmla="*/ 548 h 640"/>
                  <a:gd name="T50" fmla="*/ 296 w 562"/>
                  <a:gd name="T51" fmla="*/ 620 h 640"/>
                  <a:gd name="T52" fmla="*/ 442 w 562"/>
                  <a:gd name="T53" fmla="*/ 640 h 640"/>
                  <a:gd name="T54" fmla="*/ 562 w 562"/>
                  <a:gd name="T55" fmla="*/ 634 h 640"/>
                  <a:gd name="T56" fmla="*/ 510 w 562"/>
                  <a:gd name="T57" fmla="*/ 518 h 640"/>
                  <a:gd name="T58" fmla="*/ 506 w 562"/>
                  <a:gd name="T59" fmla="*/ 384 h 640"/>
                  <a:gd name="T60" fmla="*/ 496 w 562"/>
                  <a:gd name="T61" fmla="*/ 362 h 640"/>
                  <a:gd name="T62" fmla="*/ 500 w 562"/>
                  <a:gd name="T63" fmla="*/ 0 h 640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562"/>
                  <a:gd name="T97" fmla="*/ 0 h 640"/>
                  <a:gd name="T98" fmla="*/ 562 w 562"/>
                  <a:gd name="T99" fmla="*/ 640 h 640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562" h="640">
                    <a:moveTo>
                      <a:pt x="500" y="0"/>
                    </a:moveTo>
                    <a:lnTo>
                      <a:pt x="482" y="32"/>
                    </a:lnTo>
                    <a:lnTo>
                      <a:pt x="458" y="40"/>
                    </a:lnTo>
                    <a:lnTo>
                      <a:pt x="432" y="76"/>
                    </a:lnTo>
                    <a:lnTo>
                      <a:pt x="390" y="90"/>
                    </a:lnTo>
                    <a:lnTo>
                      <a:pt x="354" y="104"/>
                    </a:lnTo>
                    <a:lnTo>
                      <a:pt x="340" y="124"/>
                    </a:lnTo>
                    <a:lnTo>
                      <a:pt x="328" y="124"/>
                    </a:lnTo>
                    <a:lnTo>
                      <a:pt x="316" y="112"/>
                    </a:lnTo>
                    <a:lnTo>
                      <a:pt x="136" y="162"/>
                    </a:lnTo>
                    <a:lnTo>
                      <a:pt x="76" y="198"/>
                    </a:lnTo>
                    <a:lnTo>
                      <a:pt x="54" y="254"/>
                    </a:lnTo>
                    <a:lnTo>
                      <a:pt x="54" y="290"/>
                    </a:lnTo>
                    <a:lnTo>
                      <a:pt x="70" y="348"/>
                    </a:lnTo>
                    <a:lnTo>
                      <a:pt x="94" y="376"/>
                    </a:lnTo>
                    <a:lnTo>
                      <a:pt x="110" y="386"/>
                    </a:lnTo>
                    <a:lnTo>
                      <a:pt x="122" y="412"/>
                    </a:lnTo>
                    <a:lnTo>
                      <a:pt x="102" y="428"/>
                    </a:lnTo>
                    <a:lnTo>
                      <a:pt x="66" y="428"/>
                    </a:lnTo>
                    <a:lnTo>
                      <a:pt x="26" y="428"/>
                    </a:lnTo>
                    <a:lnTo>
                      <a:pt x="10" y="434"/>
                    </a:lnTo>
                    <a:lnTo>
                      <a:pt x="2" y="450"/>
                    </a:lnTo>
                    <a:lnTo>
                      <a:pt x="0" y="502"/>
                    </a:lnTo>
                    <a:lnTo>
                      <a:pt x="24" y="534"/>
                    </a:lnTo>
                    <a:lnTo>
                      <a:pt x="58" y="548"/>
                    </a:lnTo>
                    <a:lnTo>
                      <a:pt x="296" y="620"/>
                    </a:lnTo>
                    <a:lnTo>
                      <a:pt x="442" y="640"/>
                    </a:lnTo>
                    <a:lnTo>
                      <a:pt x="562" y="634"/>
                    </a:lnTo>
                    <a:lnTo>
                      <a:pt x="510" y="518"/>
                    </a:lnTo>
                    <a:lnTo>
                      <a:pt x="506" y="384"/>
                    </a:lnTo>
                    <a:lnTo>
                      <a:pt x="496" y="362"/>
                    </a:lnTo>
                    <a:lnTo>
                      <a:pt x="500" y="0"/>
                    </a:lnTo>
                    <a:close/>
                  </a:path>
                </a:pathLst>
              </a:custGeom>
              <a:pattFill prst="lgGrid">
                <a:fgClr>
                  <a:srgbClr val="FF6600"/>
                </a:fgClr>
                <a:bgClr>
                  <a:schemeClr val="bg1"/>
                </a:bgClr>
              </a:patt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25" name="Freeform 41" descr="Diagonali larghe verso il basso"/>
              <p:cNvSpPr>
                <a:spLocks/>
              </p:cNvSpPr>
              <p:nvPr/>
            </p:nvSpPr>
            <p:spPr bwMode="auto">
              <a:xfrm>
                <a:off x="966" y="1956"/>
                <a:ext cx="597" cy="486"/>
              </a:xfrm>
              <a:custGeom>
                <a:avLst/>
                <a:gdLst>
                  <a:gd name="T0" fmla="*/ 0 w 597"/>
                  <a:gd name="T1" fmla="*/ 0 h 486"/>
                  <a:gd name="T2" fmla="*/ 81 w 597"/>
                  <a:gd name="T3" fmla="*/ 165 h 486"/>
                  <a:gd name="T4" fmla="*/ 168 w 597"/>
                  <a:gd name="T5" fmla="*/ 318 h 486"/>
                  <a:gd name="T6" fmla="*/ 288 w 597"/>
                  <a:gd name="T7" fmla="*/ 477 h 486"/>
                  <a:gd name="T8" fmla="*/ 507 w 597"/>
                  <a:gd name="T9" fmla="*/ 486 h 486"/>
                  <a:gd name="T10" fmla="*/ 576 w 597"/>
                  <a:gd name="T11" fmla="*/ 459 h 486"/>
                  <a:gd name="T12" fmla="*/ 597 w 597"/>
                  <a:gd name="T13" fmla="*/ 417 h 486"/>
                  <a:gd name="T14" fmla="*/ 594 w 597"/>
                  <a:gd name="T15" fmla="*/ 264 h 486"/>
                  <a:gd name="T16" fmla="*/ 546 w 597"/>
                  <a:gd name="T17" fmla="*/ 207 h 486"/>
                  <a:gd name="T18" fmla="*/ 492 w 597"/>
                  <a:gd name="T19" fmla="*/ 186 h 486"/>
                  <a:gd name="T20" fmla="*/ 315 w 597"/>
                  <a:gd name="T21" fmla="*/ 111 h 486"/>
                  <a:gd name="T22" fmla="*/ 132 w 597"/>
                  <a:gd name="T23" fmla="*/ 33 h 486"/>
                  <a:gd name="T24" fmla="*/ 27 w 597"/>
                  <a:gd name="T25" fmla="*/ 6 h 486"/>
                  <a:gd name="T26" fmla="*/ 0 w 597"/>
                  <a:gd name="T27" fmla="*/ 0 h 48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597"/>
                  <a:gd name="T43" fmla="*/ 0 h 486"/>
                  <a:gd name="T44" fmla="*/ 597 w 597"/>
                  <a:gd name="T45" fmla="*/ 486 h 48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597" h="486">
                    <a:moveTo>
                      <a:pt x="0" y="0"/>
                    </a:moveTo>
                    <a:lnTo>
                      <a:pt x="81" y="165"/>
                    </a:lnTo>
                    <a:lnTo>
                      <a:pt x="168" y="318"/>
                    </a:lnTo>
                    <a:lnTo>
                      <a:pt x="288" y="477"/>
                    </a:lnTo>
                    <a:lnTo>
                      <a:pt x="507" y="486"/>
                    </a:lnTo>
                    <a:lnTo>
                      <a:pt x="576" y="459"/>
                    </a:lnTo>
                    <a:lnTo>
                      <a:pt x="597" y="417"/>
                    </a:lnTo>
                    <a:lnTo>
                      <a:pt x="594" y="264"/>
                    </a:lnTo>
                    <a:lnTo>
                      <a:pt x="546" y="207"/>
                    </a:lnTo>
                    <a:lnTo>
                      <a:pt x="492" y="186"/>
                    </a:lnTo>
                    <a:lnTo>
                      <a:pt x="315" y="111"/>
                    </a:lnTo>
                    <a:lnTo>
                      <a:pt x="132" y="33"/>
                    </a:lnTo>
                    <a:lnTo>
                      <a:pt x="27" y="6"/>
                    </a:lnTo>
                    <a:lnTo>
                      <a:pt x="0" y="0"/>
                    </a:lnTo>
                    <a:close/>
                  </a:path>
                </a:pathLst>
              </a:custGeom>
              <a:pattFill prst="wdDnDiag">
                <a:fgClr>
                  <a:schemeClr val="accent1"/>
                </a:fgClr>
                <a:bgClr>
                  <a:schemeClr val="bg1"/>
                </a:bgClr>
              </a:patt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26" name="Freeform 42"/>
              <p:cNvSpPr>
                <a:spLocks/>
              </p:cNvSpPr>
              <p:nvPr/>
            </p:nvSpPr>
            <p:spPr bwMode="auto">
              <a:xfrm>
                <a:off x="472" y="1950"/>
                <a:ext cx="1111" cy="649"/>
              </a:xfrm>
              <a:custGeom>
                <a:avLst/>
                <a:gdLst>
                  <a:gd name="T0" fmla="*/ 322 w 1111"/>
                  <a:gd name="T1" fmla="*/ 121 h 649"/>
                  <a:gd name="T2" fmla="*/ 78 w 1111"/>
                  <a:gd name="T3" fmla="*/ 209 h 649"/>
                  <a:gd name="T4" fmla="*/ 78 w 1111"/>
                  <a:gd name="T5" fmla="*/ 359 h 649"/>
                  <a:gd name="T6" fmla="*/ 128 w 1111"/>
                  <a:gd name="T7" fmla="*/ 416 h 649"/>
                  <a:gd name="T8" fmla="*/ 3 w 1111"/>
                  <a:gd name="T9" fmla="*/ 466 h 649"/>
                  <a:gd name="T10" fmla="*/ 15 w 1111"/>
                  <a:gd name="T11" fmla="*/ 535 h 649"/>
                  <a:gd name="T12" fmla="*/ 97 w 1111"/>
                  <a:gd name="T13" fmla="*/ 566 h 649"/>
                  <a:gd name="T14" fmla="*/ 191 w 1111"/>
                  <a:gd name="T15" fmla="*/ 597 h 649"/>
                  <a:gd name="T16" fmla="*/ 441 w 1111"/>
                  <a:gd name="T17" fmla="*/ 647 h 649"/>
                  <a:gd name="T18" fmla="*/ 560 w 1111"/>
                  <a:gd name="T19" fmla="*/ 641 h 649"/>
                  <a:gd name="T20" fmla="*/ 598 w 1111"/>
                  <a:gd name="T21" fmla="*/ 616 h 649"/>
                  <a:gd name="T22" fmla="*/ 698 w 1111"/>
                  <a:gd name="T23" fmla="*/ 585 h 649"/>
                  <a:gd name="T24" fmla="*/ 760 w 1111"/>
                  <a:gd name="T25" fmla="*/ 541 h 649"/>
                  <a:gd name="T26" fmla="*/ 773 w 1111"/>
                  <a:gd name="T27" fmla="*/ 522 h 649"/>
                  <a:gd name="T28" fmla="*/ 785 w 1111"/>
                  <a:gd name="T29" fmla="*/ 484 h 649"/>
                  <a:gd name="T30" fmla="*/ 1067 w 1111"/>
                  <a:gd name="T31" fmla="*/ 466 h 649"/>
                  <a:gd name="T32" fmla="*/ 1098 w 1111"/>
                  <a:gd name="T33" fmla="*/ 409 h 649"/>
                  <a:gd name="T34" fmla="*/ 992 w 1111"/>
                  <a:gd name="T35" fmla="*/ 196 h 649"/>
                  <a:gd name="T36" fmla="*/ 810 w 1111"/>
                  <a:gd name="T37" fmla="*/ 121 h 649"/>
                  <a:gd name="T38" fmla="*/ 522 w 1111"/>
                  <a:gd name="T39" fmla="*/ 15 h 649"/>
                  <a:gd name="T40" fmla="*/ 504 w 1111"/>
                  <a:gd name="T41" fmla="*/ 2 h 649"/>
                  <a:gd name="T42" fmla="*/ 497 w 1111"/>
                  <a:gd name="T43" fmla="*/ 21 h 649"/>
                  <a:gd name="T44" fmla="*/ 466 w 1111"/>
                  <a:gd name="T45" fmla="*/ 46 h 649"/>
                  <a:gd name="T46" fmla="*/ 422 w 1111"/>
                  <a:gd name="T47" fmla="*/ 90 h 649"/>
                  <a:gd name="T48" fmla="*/ 372 w 1111"/>
                  <a:gd name="T49" fmla="*/ 103 h 649"/>
                  <a:gd name="T50" fmla="*/ 322 w 1111"/>
                  <a:gd name="T51" fmla="*/ 121 h 64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111"/>
                  <a:gd name="T79" fmla="*/ 0 h 649"/>
                  <a:gd name="T80" fmla="*/ 1111 w 1111"/>
                  <a:gd name="T81" fmla="*/ 649 h 649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111" h="649">
                    <a:moveTo>
                      <a:pt x="322" y="121"/>
                    </a:moveTo>
                    <a:cubicBezTo>
                      <a:pt x="217" y="150"/>
                      <a:pt x="156" y="156"/>
                      <a:pt x="78" y="209"/>
                    </a:cubicBezTo>
                    <a:cubicBezTo>
                      <a:pt x="50" y="250"/>
                      <a:pt x="48" y="318"/>
                      <a:pt x="78" y="359"/>
                    </a:cubicBezTo>
                    <a:cubicBezTo>
                      <a:pt x="95" y="382"/>
                      <a:pt x="112" y="385"/>
                      <a:pt x="128" y="416"/>
                    </a:cubicBezTo>
                    <a:cubicBezTo>
                      <a:pt x="105" y="486"/>
                      <a:pt x="23" y="384"/>
                      <a:pt x="3" y="466"/>
                    </a:cubicBezTo>
                    <a:cubicBezTo>
                      <a:pt x="6" y="489"/>
                      <a:pt x="0" y="517"/>
                      <a:pt x="15" y="535"/>
                    </a:cubicBezTo>
                    <a:cubicBezTo>
                      <a:pt x="28" y="551"/>
                      <a:pt x="77" y="560"/>
                      <a:pt x="97" y="566"/>
                    </a:cubicBezTo>
                    <a:cubicBezTo>
                      <a:pt x="127" y="586"/>
                      <a:pt x="156" y="585"/>
                      <a:pt x="191" y="597"/>
                    </a:cubicBezTo>
                    <a:cubicBezTo>
                      <a:pt x="272" y="624"/>
                      <a:pt x="357" y="642"/>
                      <a:pt x="441" y="647"/>
                    </a:cubicBezTo>
                    <a:cubicBezTo>
                      <a:pt x="481" y="645"/>
                      <a:pt x="521" y="649"/>
                      <a:pt x="560" y="641"/>
                    </a:cubicBezTo>
                    <a:cubicBezTo>
                      <a:pt x="575" y="638"/>
                      <a:pt x="585" y="624"/>
                      <a:pt x="598" y="616"/>
                    </a:cubicBezTo>
                    <a:cubicBezTo>
                      <a:pt x="613" y="606"/>
                      <a:pt x="678" y="590"/>
                      <a:pt x="698" y="585"/>
                    </a:cubicBezTo>
                    <a:cubicBezTo>
                      <a:pt x="719" y="571"/>
                      <a:pt x="739" y="555"/>
                      <a:pt x="760" y="541"/>
                    </a:cubicBezTo>
                    <a:cubicBezTo>
                      <a:pt x="764" y="535"/>
                      <a:pt x="770" y="529"/>
                      <a:pt x="773" y="522"/>
                    </a:cubicBezTo>
                    <a:cubicBezTo>
                      <a:pt x="778" y="510"/>
                      <a:pt x="785" y="484"/>
                      <a:pt x="785" y="484"/>
                    </a:cubicBezTo>
                    <a:cubicBezTo>
                      <a:pt x="865" y="488"/>
                      <a:pt x="991" y="514"/>
                      <a:pt x="1067" y="466"/>
                    </a:cubicBezTo>
                    <a:cubicBezTo>
                      <a:pt x="1096" y="422"/>
                      <a:pt x="1087" y="442"/>
                      <a:pt x="1098" y="409"/>
                    </a:cubicBezTo>
                    <a:cubicBezTo>
                      <a:pt x="1092" y="288"/>
                      <a:pt x="1111" y="229"/>
                      <a:pt x="992" y="196"/>
                    </a:cubicBezTo>
                    <a:cubicBezTo>
                      <a:pt x="946" y="167"/>
                      <a:pt x="862" y="132"/>
                      <a:pt x="810" y="121"/>
                    </a:cubicBezTo>
                    <a:cubicBezTo>
                      <a:pt x="717" y="76"/>
                      <a:pt x="625" y="34"/>
                      <a:pt x="522" y="15"/>
                    </a:cubicBezTo>
                    <a:cubicBezTo>
                      <a:pt x="516" y="11"/>
                      <a:pt x="511" y="0"/>
                      <a:pt x="504" y="2"/>
                    </a:cubicBezTo>
                    <a:cubicBezTo>
                      <a:pt x="497" y="4"/>
                      <a:pt x="500" y="15"/>
                      <a:pt x="497" y="21"/>
                    </a:cubicBezTo>
                    <a:cubicBezTo>
                      <a:pt x="485" y="44"/>
                      <a:pt x="489" y="39"/>
                      <a:pt x="466" y="46"/>
                    </a:cubicBezTo>
                    <a:cubicBezTo>
                      <a:pt x="442" y="62"/>
                      <a:pt x="447" y="81"/>
                      <a:pt x="422" y="90"/>
                    </a:cubicBezTo>
                    <a:cubicBezTo>
                      <a:pt x="375" y="108"/>
                      <a:pt x="407" y="86"/>
                      <a:pt x="372" y="103"/>
                    </a:cubicBezTo>
                    <a:cubicBezTo>
                      <a:pt x="343" y="117"/>
                      <a:pt x="348" y="147"/>
                      <a:pt x="322" y="121"/>
                    </a:cubicBez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27" name="Oval 43"/>
              <p:cNvSpPr>
                <a:spLocks noChangeArrowheads="1"/>
              </p:cNvSpPr>
              <p:nvPr/>
            </p:nvSpPr>
            <p:spPr bwMode="auto">
              <a:xfrm>
                <a:off x="848" y="2445"/>
                <a:ext cx="27" cy="2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8" name="Oval 44"/>
              <p:cNvSpPr>
                <a:spLocks noChangeArrowheads="1"/>
              </p:cNvSpPr>
              <p:nvPr/>
            </p:nvSpPr>
            <p:spPr bwMode="auto">
              <a:xfrm>
                <a:off x="1116" y="2133"/>
                <a:ext cx="27" cy="2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9" name="Oval 45"/>
              <p:cNvSpPr>
                <a:spLocks noChangeArrowheads="1"/>
              </p:cNvSpPr>
              <p:nvPr/>
            </p:nvSpPr>
            <p:spPr bwMode="auto">
              <a:xfrm>
                <a:off x="1258" y="2146"/>
                <a:ext cx="27" cy="2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0" name="Oval 46"/>
              <p:cNvSpPr>
                <a:spLocks noChangeArrowheads="1"/>
              </p:cNvSpPr>
              <p:nvPr/>
            </p:nvSpPr>
            <p:spPr bwMode="auto">
              <a:xfrm>
                <a:off x="1216" y="2059"/>
                <a:ext cx="27" cy="2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1" name="Oval 47"/>
              <p:cNvSpPr>
                <a:spLocks noChangeArrowheads="1"/>
              </p:cNvSpPr>
              <p:nvPr/>
            </p:nvSpPr>
            <p:spPr bwMode="auto">
              <a:xfrm>
                <a:off x="1302" y="2249"/>
                <a:ext cx="27" cy="2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2" name="Oval 48"/>
              <p:cNvSpPr>
                <a:spLocks noChangeArrowheads="1"/>
              </p:cNvSpPr>
              <p:nvPr/>
            </p:nvSpPr>
            <p:spPr bwMode="auto">
              <a:xfrm>
                <a:off x="1376" y="2303"/>
                <a:ext cx="27" cy="2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3" name="Oval 49"/>
              <p:cNvSpPr>
                <a:spLocks noChangeArrowheads="1"/>
              </p:cNvSpPr>
              <p:nvPr/>
            </p:nvSpPr>
            <p:spPr bwMode="auto">
              <a:xfrm>
                <a:off x="1264" y="2339"/>
                <a:ext cx="27" cy="2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4" name="Oval 50"/>
              <p:cNvSpPr>
                <a:spLocks noChangeArrowheads="1"/>
              </p:cNvSpPr>
              <p:nvPr/>
            </p:nvSpPr>
            <p:spPr bwMode="auto">
              <a:xfrm>
                <a:off x="776" y="2371"/>
                <a:ext cx="27" cy="2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5" name="Oval 51"/>
              <p:cNvSpPr>
                <a:spLocks noChangeArrowheads="1"/>
              </p:cNvSpPr>
              <p:nvPr/>
            </p:nvSpPr>
            <p:spPr bwMode="auto">
              <a:xfrm>
                <a:off x="732" y="2133"/>
                <a:ext cx="29" cy="2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6" name="Line 52"/>
              <p:cNvSpPr>
                <a:spLocks noChangeShapeType="1"/>
              </p:cNvSpPr>
              <p:nvPr/>
            </p:nvSpPr>
            <p:spPr bwMode="auto">
              <a:xfrm flipV="1">
                <a:off x="758" y="2062"/>
                <a:ext cx="460" cy="9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37" name="Line 53"/>
              <p:cNvSpPr>
                <a:spLocks noChangeShapeType="1"/>
              </p:cNvSpPr>
              <p:nvPr/>
            </p:nvSpPr>
            <p:spPr bwMode="auto">
              <a:xfrm flipH="1">
                <a:off x="810" y="2228"/>
                <a:ext cx="304" cy="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38" name="Line 54"/>
              <p:cNvSpPr>
                <a:spLocks noChangeShapeType="1"/>
              </p:cNvSpPr>
              <p:nvPr/>
            </p:nvSpPr>
            <p:spPr bwMode="auto">
              <a:xfrm flipH="1">
                <a:off x="1140" y="2088"/>
                <a:ext cx="82" cy="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39" name="Line 55"/>
              <p:cNvSpPr>
                <a:spLocks noChangeShapeType="1"/>
              </p:cNvSpPr>
              <p:nvPr/>
            </p:nvSpPr>
            <p:spPr bwMode="auto">
              <a:xfrm>
                <a:off x="1140" y="2150"/>
                <a:ext cx="11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40" name="Oval 56"/>
              <p:cNvSpPr>
                <a:spLocks noChangeArrowheads="1"/>
              </p:cNvSpPr>
              <p:nvPr/>
            </p:nvSpPr>
            <p:spPr bwMode="auto">
              <a:xfrm>
                <a:off x="1122" y="2208"/>
                <a:ext cx="27" cy="2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1" name="Line 57"/>
              <p:cNvSpPr>
                <a:spLocks noChangeShapeType="1"/>
              </p:cNvSpPr>
              <p:nvPr/>
            </p:nvSpPr>
            <p:spPr bwMode="auto">
              <a:xfrm flipH="1">
                <a:off x="1154" y="2160"/>
                <a:ext cx="100" cy="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42" name="Line 59"/>
              <p:cNvSpPr>
                <a:spLocks noChangeShapeType="1"/>
              </p:cNvSpPr>
              <p:nvPr/>
            </p:nvSpPr>
            <p:spPr bwMode="auto">
              <a:xfrm flipV="1">
                <a:off x="884" y="2358"/>
                <a:ext cx="368" cy="9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43" name="Line 60"/>
              <p:cNvSpPr>
                <a:spLocks noChangeShapeType="1"/>
              </p:cNvSpPr>
              <p:nvPr/>
            </p:nvSpPr>
            <p:spPr bwMode="auto">
              <a:xfrm flipV="1">
                <a:off x="1298" y="2322"/>
                <a:ext cx="78" cy="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44" name="Line 61"/>
              <p:cNvSpPr>
                <a:spLocks noChangeShapeType="1"/>
              </p:cNvSpPr>
              <p:nvPr/>
            </p:nvSpPr>
            <p:spPr bwMode="auto">
              <a:xfrm flipH="1" flipV="1">
                <a:off x="1284" y="2256"/>
                <a:ext cx="92" cy="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45" name="Line 62"/>
              <p:cNvSpPr>
                <a:spLocks noChangeShapeType="1"/>
              </p:cNvSpPr>
              <p:nvPr/>
            </p:nvSpPr>
            <p:spPr bwMode="auto">
              <a:xfrm>
                <a:off x="800" y="2396"/>
                <a:ext cx="64" cy="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de-CH"/>
              </a:p>
            </p:txBody>
          </p:sp>
        </p:grpSp>
      </p:grpSp>
      <p:sp>
        <p:nvSpPr>
          <p:cNvPr id="46" name="Textfeld 4"/>
          <p:cNvSpPr txBox="1">
            <a:spLocks noChangeArrowheads="1"/>
          </p:cNvSpPr>
          <p:nvPr/>
        </p:nvSpPr>
        <p:spPr bwMode="auto">
          <a:xfrm>
            <a:off x="6745288" y="5297587"/>
            <a:ext cx="18256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b="1"/>
              <a:t>obligatorische </a:t>
            </a:r>
          </a:p>
          <a:p>
            <a:r>
              <a:rPr lang="de-DE" b="1"/>
              <a:t>Wanderung</a:t>
            </a:r>
          </a:p>
        </p:txBody>
      </p:sp>
      <p:sp>
        <p:nvSpPr>
          <p:cNvPr id="47" name="Textfeld 51"/>
          <p:cNvSpPr txBox="1">
            <a:spLocks noChangeArrowheads="1"/>
          </p:cNvSpPr>
          <p:nvPr/>
        </p:nvSpPr>
        <p:spPr bwMode="auto">
          <a:xfrm>
            <a:off x="6689725" y="4264124"/>
            <a:ext cx="14462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b="1"/>
              <a:t>fakultative </a:t>
            </a:r>
          </a:p>
          <a:p>
            <a:r>
              <a:rPr lang="de-DE" b="1"/>
              <a:t>Wanderung</a:t>
            </a:r>
          </a:p>
        </p:txBody>
      </p:sp>
      <p:grpSp>
        <p:nvGrpSpPr>
          <p:cNvPr id="48" name="Group 92"/>
          <p:cNvGrpSpPr>
            <a:grpSpLocks/>
          </p:cNvGrpSpPr>
          <p:nvPr/>
        </p:nvGrpSpPr>
        <p:grpSpPr bwMode="auto">
          <a:xfrm>
            <a:off x="546100" y="836712"/>
            <a:ext cx="7589838" cy="1335087"/>
            <a:chOff x="448" y="1206"/>
            <a:chExt cx="5045" cy="649"/>
          </a:xfrm>
        </p:grpSpPr>
        <p:sp>
          <p:nvSpPr>
            <p:cNvPr id="49" name="Text Box 3"/>
            <p:cNvSpPr txBox="1">
              <a:spLocks noChangeArrowheads="1"/>
            </p:cNvSpPr>
            <p:nvPr/>
          </p:nvSpPr>
          <p:spPr bwMode="auto">
            <a:xfrm>
              <a:off x="2148" y="1265"/>
              <a:ext cx="3345" cy="3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b="1">
                  <a:sym typeface="Wingdings" pitchFamily="2" charset="2"/>
                </a:rPr>
                <a:t>Nutzung verschiedener Gebiete innerhalb des Streifgebietes</a:t>
              </a:r>
            </a:p>
          </p:txBody>
        </p:sp>
        <p:grpSp>
          <p:nvGrpSpPr>
            <p:cNvPr id="50" name="Group 87"/>
            <p:cNvGrpSpPr>
              <a:grpSpLocks/>
            </p:cNvGrpSpPr>
            <p:nvPr/>
          </p:nvGrpSpPr>
          <p:grpSpPr bwMode="auto">
            <a:xfrm>
              <a:off x="448" y="1206"/>
              <a:ext cx="1111" cy="649"/>
              <a:chOff x="448" y="1206"/>
              <a:chExt cx="1111" cy="649"/>
            </a:xfrm>
          </p:grpSpPr>
          <p:grpSp>
            <p:nvGrpSpPr>
              <p:cNvPr id="51" name="Group 20"/>
              <p:cNvGrpSpPr>
                <a:grpSpLocks/>
              </p:cNvGrpSpPr>
              <p:nvPr/>
            </p:nvGrpSpPr>
            <p:grpSpPr bwMode="auto">
              <a:xfrm>
                <a:off x="448" y="1206"/>
                <a:ext cx="1111" cy="649"/>
                <a:chOff x="448" y="1206"/>
                <a:chExt cx="1111" cy="649"/>
              </a:xfrm>
            </p:grpSpPr>
            <p:sp>
              <p:nvSpPr>
                <p:cNvPr id="69" name="Freeform 17" descr="Diagonali larghe verso l'alto"/>
                <p:cNvSpPr>
                  <a:spLocks/>
                </p:cNvSpPr>
                <p:nvPr/>
              </p:nvSpPr>
              <p:spPr bwMode="auto">
                <a:xfrm>
                  <a:off x="945" y="1215"/>
                  <a:ext cx="282" cy="633"/>
                </a:xfrm>
                <a:custGeom>
                  <a:avLst/>
                  <a:gdLst>
                    <a:gd name="T0" fmla="*/ 6 w 282"/>
                    <a:gd name="T1" fmla="*/ 0 h 633"/>
                    <a:gd name="T2" fmla="*/ 0 w 282"/>
                    <a:gd name="T3" fmla="*/ 336 h 633"/>
                    <a:gd name="T4" fmla="*/ 3 w 282"/>
                    <a:gd name="T5" fmla="*/ 369 h 633"/>
                    <a:gd name="T6" fmla="*/ 9 w 282"/>
                    <a:gd name="T7" fmla="*/ 387 h 633"/>
                    <a:gd name="T8" fmla="*/ 12 w 282"/>
                    <a:gd name="T9" fmla="*/ 507 h 633"/>
                    <a:gd name="T10" fmla="*/ 63 w 282"/>
                    <a:gd name="T11" fmla="*/ 633 h 633"/>
                    <a:gd name="T12" fmla="*/ 114 w 282"/>
                    <a:gd name="T13" fmla="*/ 600 h 633"/>
                    <a:gd name="T14" fmla="*/ 192 w 282"/>
                    <a:gd name="T15" fmla="*/ 576 h 633"/>
                    <a:gd name="T16" fmla="*/ 228 w 282"/>
                    <a:gd name="T17" fmla="*/ 546 h 633"/>
                    <a:gd name="T18" fmla="*/ 264 w 282"/>
                    <a:gd name="T19" fmla="*/ 528 h 633"/>
                    <a:gd name="T20" fmla="*/ 282 w 282"/>
                    <a:gd name="T21" fmla="*/ 471 h 633"/>
                    <a:gd name="T22" fmla="*/ 162 w 282"/>
                    <a:gd name="T23" fmla="*/ 324 h 633"/>
                    <a:gd name="T24" fmla="*/ 75 w 282"/>
                    <a:gd name="T25" fmla="*/ 153 h 633"/>
                    <a:gd name="T26" fmla="*/ 6 w 282"/>
                    <a:gd name="T27" fmla="*/ 0 h 633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282"/>
                    <a:gd name="T43" fmla="*/ 0 h 633"/>
                    <a:gd name="T44" fmla="*/ 282 w 282"/>
                    <a:gd name="T45" fmla="*/ 633 h 633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282" h="633">
                      <a:moveTo>
                        <a:pt x="6" y="0"/>
                      </a:moveTo>
                      <a:cubicBezTo>
                        <a:pt x="2" y="139"/>
                        <a:pt x="0" y="167"/>
                        <a:pt x="0" y="336"/>
                      </a:cubicBezTo>
                      <a:cubicBezTo>
                        <a:pt x="1" y="347"/>
                        <a:pt x="1" y="358"/>
                        <a:pt x="3" y="369"/>
                      </a:cubicBezTo>
                      <a:cubicBezTo>
                        <a:pt x="4" y="375"/>
                        <a:pt x="9" y="387"/>
                        <a:pt x="9" y="387"/>
                      </a:cubicBezTo>
                      <a:cubicBezTo>
                        <a:pt x="12" y="485"/>
                        <a:pt x="12" y="445"/>
                        <a:pt x="12" y="507"/>
                      </a:cubicBezTo>
                      <a:lnTo>
                        <a:pt x="63" y="633"/>
                      </a:lnTo>
                      <a:lnTo>
                        <a:pt x="114" y="600"/>
                      </a:lnTo>
                      <a:lnTo>
                        <a:pt x="192" y="576"/>
                      </a:lnTo>
                      <a:lnTo>
                        <a:pt x="228" y="546"/>
                      </a:lnTo>
                      <a:lnTo>
                        <a:pt x="264" y="528"/>
                      </a:lnTo>
                      <a:lnTo>
                        <a:pt x="282" y="471"/>
                      </a:lnTo>
                      <a:lnTo>
                        <a:pt x="162" y="324"/>
                      </a:lnTo>
                      <a:lnTo>
                        <a:pt x="75" y="153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pattFill prst="wdUpDiag">
                  <a:fgClr>
                    <a:schemeClr val="hlink"/>
                  </a:fgClr>
                  <a:bgClr>
                    <a:schemeClr val="bg1"/>
                  </a:bgClr>
                </a:patt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CH"/>
                </a:p>
              </p:txBody>
            </p:sp>
            <p:sp>
              <p:nvSpPr>
                <p:cNvPr id="70" name="Freeform 19" descr="Griglia larga"/>
                <p:cNvSpPr>
                  <a:spLocks/>
                </p:cNvSpPr>
                <p:nvPr/>
              </p:nvSpPr>
              <p:spPr bwMode="auto">
                <a:xfrm>
                  <a:off x="450" y="1214"/>
                  <a:ext cx="562" cy="640"/>
                </a:xfrm>
                <a:custGeom>
                  <a:avLst/>
                  <a:gdLst>
                    <a:gd name="T0" fmla="*/ 500 w 562"/>
                    <a:gd name="T1" fmla="*/ 0 h 640"/>
                    <a:gd name="T2" fmla="*/ 482 w 562"/>
                    <a:gd name="T3" fmla="*/ 32 h 640"/>
                    <a:gd name="T4" fmla="*/ 458 w 562"/>
                    <a:gd name="T5" fmla="*/ 40 h 640"/>
                    <a:gd name="T6" fmla="*/ 432 w 562"/>
                    <a:gd name="T7" fmla="*/ 76 h 640"/>
                    <a:gd name="T8" fmla="*/ 390 w 562"/>
                    <a:gd name="T9" fmla="*/ 90 h 640"/>
                    <a:gd name="T10" fmla="*/ 354 w 562"/>
                    <a:gd name="T11" fmla="*/ 104 h 640"/>
                    <a:gd name="T12" fmla="*/ 340 w 562"/>
                    <a:gd name="T13" fmla="*/ 124 h 640"/>
                    <a:gd name="T14" fmla="*/ 328 w 562"/>
                    <a:gd name="T15" fmla="*/ 124 h 640"/>
                    <a:gd name="T16" fmla="*/ 316 w 562"/>
                    <a:gd name="T17" fmla="*/ 112 h 640"/>
                    <a:gd name="T18" fmla="*/ 136 w 562"/>
                    <a:gd name="T19" fmla="*/ 162 h 640"/>
                    <a:gd name="T20" fmla="*/ 76 w 562"/>
                    <a:gd name="T21" fmla="*/ 198 h 640"/>
                    <a:gd name="T22" fmla="*/ 54 w 562"/>
                    <a:gd name="T23" fmla="*/ 254 h 640"/>
                    <a:gd name="T24" fmla="*/ 54 w 562"/>
                    <a:gd name="T25" fmla="*/ 290 h 640"/>
                    <a:gd name="T26" fmla="*/ 70 w 562"/>
                    <a:gd name="T27" fmla="*/ 348 h 640"/>
                    <a:gd name="T28" fmla="*/ 94 w 562"/>
                    <a:gd name="T29" fmla="*/ 376 h 640"/>
                    <a:gd name="T30" fmla="*/ 110 w 562"/>
                    <a:gd name="T31" fmla="*/ 386 h 640"/>
                    <a:gd name="T32" fmla="*/ 122 w 562"/>
                    <a:gd name="T33" fmla="*/ 412 h 640"/>
                    <a:gd name="T34" fmla="*/ 102 w 562"/>
                    <a:gd name="T35" fmla="*/ 428 h 640"/>
                    <a:gd name="T36" fmla="*/ 66 w 562"/>
                    <a:gd name="T37" fmla="*/ 428 h 640"/>
                    <a:gd name="T38" fmla="*/ 26 w 562"/>
                    <a:gd name="T39" fmla="*/ 428 h 640"/>
                    <a:gd name="T40" fmla="*/ 10 w 562"/>
                    <a:gd name="T41" fmla="*/ 434 h 640"/>
                    <a:gd name="T42" fmla="*/ 2 w 562"/>
                    <a:gd name="T43" fmla="*/ 450 h 640"/>
                    <a:gd name="T44" fmla="*/ 0 w 562"/>
                    <a:gd name="T45" fmla="*/ 502 h 640"/>
                    <a:gd name="T46" fmla="*/ 24 w 562"/>
                    <a:gd name="T47" fmla="*/ 534 h 640"/>
                    <a:gd name="T48" fmla="*/ 58 w 562"/>
                    <a:gd name="T49" fmla="*/ 548 h 640"/>
                    <a:gd name="T50" fmla="*/ 296 w 562"/>
                    <a:gd name="T51" fmla="*/ 620 h 640"/>
                    <a:gd name="T52" fmla="*/ 442 w 562"/>
                    <a:gd name="T53" fmla="*/ 640 h 640"/>
                    <a:gd name="T54" fmla="*/ 562 w 562"/>
                    <a:gd name="T55" fmla="*/ 634 h 640"/>
                    <a:gd name="T56" fmla="*/ 510 w 562"/>
                    <a:gd name="T57" fmla="*/ 518 h 640"/>
                    <a:gd name="T58" fmla="*/ 506 w 562"/>
                    <a:gd name="T59" fmla="*/ 384 h 640"/>
                    <a:gd name="T60" fmla="*/ 496 w 562"/>
                    <a:gd name="T61" fmla="*/ 362 h 640"/>
                    <a:gd name="T62" fmla="*/ 500 w 562"/>
                    <a:gd name="T63" fmla="*/ 0 h 640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562"/>
                    <a:gd name="T97" fmla="*/ 0 h 640"/>
                    <a:gd name="T98" fmla="*/ 562 w 562"/>
                    <a:gd name="T99" fmla="*/ 640 h 640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562" h="640">
                      <a:moveTo>
                        <a:pt x="500" y="0"/>
                      </a:moveTo>
                      <a:lnTo>
                        <a:pt x="482" y="32"/>
                      </a:lnTo>
                      <a:lnTo>
                        <a:pt x="458" y="40"/>
                      </a:lnTo>
                      <a:lnTo>
                        <a:pt x="432" y="76"/>
                      </a:lnTo>
                      <a:lnTo>
                        <a:pt x="390" y="90"/>
                      </a:lnTo>
                      <a:lnTo>
                        <a:pt x="354" y="104"/>
                      </a:lnTo>
                      <a:lnTo>
                        <a:pt x="340" y="124"/>
                      </a:lnTo>
                      <a:lnTo>
                        <a:pt x="328" y="124"/>
                      </a:lnTo>
                      <a:lnTo>
                        <a:pt x="316" y="112"/>
                      </a:lnTo>
                      <a:lnTo>
                        <a:pt x="136" y="162"/>
                      </a:lnTo>
                      <a:lnTo>
                        <a:pt x="76" y="198"/>
                      </a:lnTo>
                      <a:lnTo>
                        <a:pt x="54" y="254"/>
                      </a:lnTo>
                      <a:lnTo>
                        <a:pt x="54" y="290"/>
                      </a:lnTo>
                      <a:lnTo>
                        <a:pt x="70" y="348"/>
                      </a:lnTo>
                      <a:lnTo>
                        <a:pt x="94" y="376"/>
                      </a:lnTo>
                      <a:lnTo>
                        <a:pt x="110" y="386"/>
                      </a:lnTo>
                      <a:lnTo>
                        <a:pt x="122" y="412"/>
                      </a:lnTo>
                      <a:lnTo>
                        <a:pt x="102" y="428"/>
                      </a:lnTo>
                      <a:lnTo>
                        <a:pt x="66" y="428"/>
                      </a:lnTo>
                      <a:lnTo>
                        <a:pt x="26" y="428"/>
                      </a:lnTo>
                      <a:lnTo>
                        <a:pt x="10" y="434"/>
                      </a:lnTo>
                      <a:lnTo>
                        <a:pt x="2" y="450"/>
                      </a:lnTo>
                      <a:lnTo>
                        <a:pt x="0" y="502"/>
                      </a:lnTo>
                      <a:lnTo>
                        <a:pt x="24" y="534"/>
                      </a:lnTo>
                      <a:lnTo>
                        <a:pt x="58" y="548"/>
                      </a:lnTo>
                      <a:lnTo>
                        <a:pt x="296" y="620"/>
                      </a:lnTo>
                      <a:lnTo>
                        <a:pt x="442" y="640"/>
                      </a:lnTo>
                      <a:lnTo>
                        <a:pt x="562" y="634"/>
                      </a:lnTo>
                      <a:lnTo>
                        <a:pt x="510" y="518"/>
                      </a:lnTo>
                      <a:lnTo>
                        <a:pt x="506" y="384"/>
                      </a:lnTo>
                      <a:lnTo>
                        <a:pt x="496" y="362"/>
                      </a:lnTo>
                      <a:lnTo>
                        <a:pt x="500" y="0"/>
                      </a:lnTo>
                      <a:close/>
                    </a:path>
                  </a:pathLst>
                </a:custGeom>
                <a:pattFill prst="lgGrid">
                  <a:fgClr>
                    <a:srgbClr val="FF6600"/>
                  </a:fgClr>
                  <a:bgClr>
                    <a:schemeClr val="bg1"/>
                  </a:bgClr>
                </a:patt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CH"/>
                </a:p>
              </p:txBody>
            </p:sp>
            <p:sp>
              <p:nvSpPr>
                <p:cNvPr id="71" name="Freeform 15" descr="Diagonali larghe verso il basso"/>
                <p:cNvSpPr>
                  <a:spLocks/>
                </p:cNvSpPr>
                <p:nvPr/>
              </p:nvSpPr>
              <p:spPr bwMode="auto">
                <a:xfrm>
                  <a:off x="942" y="1212"/>
                  <a:ext cx="597" cy="486"/>
                </a:xfrm>
                <a:custGeom>
                  <a:avLst/>
                  <a:gdLst>
                    <a:gd name="T0" fmla="*/ 0 w 597"/>
                    <a:gd name="T1" fmla="*/ 0 h 486"/>
                    <a:gd name="T2" fmla="*/ 81 w 597"/>
                    <a:gd name="T3" fmla="*/ 165 h 486"/>
                    <a:gd name="T4" fmla="*/ 168 w 597"/>
                    <a:gd name="T5" fmla="*/ 318 h 486"/>
                    <a:gd name="T6" fmla="*/ 288 w 597"/>
                    <a:gd name="T7" fmla="*/ 477 h 486"/>
                    <a:gd name="T8" fmla="*/ 507 w 597"/>
                    <a:gd name="T9" fmla="*/ 486 h 486"/>
                    <a:gd name="T10" fmla="*/ 576 w 597"/>
                    <a:gd name="T11" fmla="*/ 459 h 486"/>
                    <a:gd name="T12" fmla="*/ 597 w 597"/>
                    <a:gd name="T13" fmla="*/ 417 h 486"/>
                    <a:gd name="T14" fmla="*/ 594 w 597"/>
                    <a:gd name="T15" fmla="*/ 264 h 486"/>
                    <a:gd name="T16" fmla="*/ 546 w 597"/>
                    <a:gd name="T17" fmla="*/ 207 h 486"/>
                    <a:gd name="T18" fmla="*/ 492 w 597"/>
                    <a:gd name="T19" fmla="*/ 186 h 486"/>
                    <a:gd name="T20" fmla="*/ 315 w 597"/>
                    <a:gd name="T21" fmla="*/ 111 h 486"/>
                    <a:gd name="T22" fmla="*/ 132 w 597"/>
                    <a:gd name="T23" fmla="*/ 33 h 486"/>
                    <a:gd name="T24" fmla="*/ 27 w 597"/>
                    <a:gd name="T25" fmla="*/ 6 h 486"/>
                    <a:gd name="T26" fmla="*/ 0 w 597"/>
                    <a:gd name="T27" fmla="*/ 0 h 48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597"/>
                    <a:gd name="T43" fmla="*/ 0 h 486"/>
                    <a:gd name="T44" fmla="*/ 597 w 597"/>
                    <a:gd name="T45" fmla="*/ 486 h 48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597" h="486">
                      <a:moveTo>
                        <a:pt x="0" y="0"/>
                      </a:moveTo>
                      <a:lnTo>
                        <a:pt x="81" y="165"/>
                      </a:lnTo>
                      <a:lnTo>
                        <a:pt x="168" y="318"/>
                      </a:lnTo>
                      <a:lnTo>
                        <a:pt x="288" y="477"/>
                      </a:lnTo>
                      <a:lnTo>
                        <a:pt x="507" y="486"/>
                      </a:lnTo>
                      <a:lnTo>
                        <a:pt x="576" y="459"/>
                      </a:lnTo>
                      <a:lnTo>
                        <a:pt x="597" y="417"/>
                      </a:lnTo>
                      <a:lnTo>
                        <a:pt x="594" y="264"/>
                      </a:lnTo>
                      <a:lnTo>
                        <a:pt x="546" y="207"/>
                      </a:lnTo>
                      <a:lnTo>
                        <a:pt x="492" y="186"/>
                      </a:lnTo>
                      <a:lnTo>
                        <a:pt x="315" y="111"/>
                      </a:lnTo>
                      <a:lnTo>
                        <a:pt x="132" y="33"/>
                      </a:lnTo>
                      <a:lnTo>
                        <a:pt x="27" y="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pattFill prst="wdDnDiag">
                  <a:fgClr>
                    <a:schemeClr val="accent1"/>
                  </a:fgClr>
                  <a:bgClr>
                    <a:schemeClr val="bg1"/>
                  </a:bgClr>
                </a:patt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CH"/>
                </a:p>
              </p:txBody>
            </p:sp>
            <p:sp>
              <p:nvSpPr>
                <p:cNvPr id="72" name="Freeform 12"/>
                <p:cNvSpPr>
                  <a:spLocks/>
                </p:cNvSpPr>
                <p:nvPr/>
              </p:nvSpPr>
              <p:spPr bwMode="auto">
                <a:xfrm>
                  <a:off x="448" y="1206"/>
                  <a:ext cx="1111" cy="649"/>
                </a:xfrm>
                <a:custGeom>
                  <a:avLst/>
                  <a:gdLst>
                    <a:gd name="T0" fmla="*/ 322 w 1111"/>
                    <a:gd name="T1" fmla="*/ 121 h 649"/>
                    <a:gd name="T2" fmla="*/ 78 w 1111"/>
                    <a:gd name="T3" fmla="*/ 209 h 649"/>
                    <a:gd name="T4" fmla="*/ 78 w 1111"/>
                    <a:gd name="T5" fmla="*/ 359 h 649"/>
                    <a:gd name="T6" fmla="*/ 128 w 1111"/>
                    <a:gd name="T7" fmla="*/ 416 h 649"/>
                    <a:gd name="T8" fmla="*/ 3 w 1111"/>
                    <a:gd name="T9" fmla="*/ 466 h 649"/>
                    <a:gd name="T10" fmla="*/ 15 w 1111"/>
                    <a:gd name="T11" fmla="*/ 535 h 649"/>
                    <a:gd name="T12" fmla="*/ 97 w 1111"/>
                    <a:gd name="T13" fmla="*/ 566 h 649"/>
                    <a:gd name="T14" fmla="*/ 191 w 1111"/>
                    <a:gd name="T15" fmla="*/ 597 h 649"/>
                    <a:gd name="T16" fmla="*/ 441 w 1111"/>
                    <a:gd name="T17" fmla="*/ 647 h 649"/>
                    <a:gd name="T18" fmla="*/ 560 w 1111"/>
                    <a:gd name="T19" fmla="*/ 641 h 649"/>
                    <a:gd name="T20" fmla="*/ 598 w 1111"/>
                    <a:gd name="T21" fmla="*/ 616 h 649"/>
                    <a:gd name="T22" fmla="*/ 698 w 1111"/>
                    <a:gd name="T23" fmla="*/ 585 h 649"/>
                    <a:gd name="T24" fmla="*/ 760 w 1111"/>
                    <a:gd name="T25" fmla="*/ 541 h 649"/>
                    <a:gd name="T26" fmla="*/ 773 w 1111"/>
                    <a:gd name="T27" fmla="*/ 522 h 649"/>
                    <a:gd name="T28" fmla="*/ 785 w 1111"/>
                    <a:gd name="T29" fmla="*/ 484 h 649"/>
                    <a:gd name="T30" fmla="*/ 1067 w 1111"/>
                    <a:gd name="T31" fmla="*/ 466 h 649"/>
                    <a:gd name="T32" fmla="*/ 1098 w 1111"/>
                    <a:gd name="T33" fmla="*/ 409 h 649"/>
                    <a:gd name="T34" fmla="*/ 992 w 1111"/>
                    <a:gd name="T35" fmla="*/ 196 h 649"/>
                    <a:gd name="T36" fmla="*/ 810 w 1111"/>
                    <a:gd name="T37" fmla="*/ 121 h 649"/>
                    <a:gd name="T38" fmla="*/ 522 w 1111"/>
                    <a:gd name="T39" fmla="*/ 15 h 649"/>
                    <a:gd name="T40" fmla="*/ 504 w 1111"/>
                    <a:gd name="T41" fmla="*/ 2 h 649"/>
                    <a:gd name="T42" fmla="*/ 497 w 1111"/>
                    <a:gd name="T43" fmla="*/ 21 h 649"/>
                    <a:gd name="T44" fmla="*/ 466 w 1111"/>
                    <a:gd name="T45" fmla="*/ 46 h 649"/>
                    <a:gd name="T46" fmla="*/ 422 w 1111"/>
                    <a:gd name="T47" fmla="*/ 90 h 649"/>
                    <a:gd name="T48" fmla="*/ 372 w 1111"/>
                    <a:gd name="T49" fmla="*/ 103 h 649"/>
                    <a:gd name="T50" fmla="*/ 322 w 1111"/>
                    <a:gd name="T51" fmla="*/ 121 h 649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w 1111"/>
                    <a:gd name="T79" fmla="*/ 0 h 649"/>
                    <a:gd name="T80" fmla="*/ 1111 w 1111"/>
                    <a:gd name="T81" fmla="*/ 649 h 649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T78" t="T79" r="T80" b="T81"/>
                  <a:pathLst>
                    <a:path w="1111" h="649">
                      <a:moveTo>
                        <a:pt x="322" y="121"/>
                      </a:moveTo>
                      <a:cubicBezTo>
                        <a:pt x="217" y="150"/>
                        <a:pt x="156" y="156"/>
                        <a:pt x="78" y="209"/>
                      </a:cubicBezTo>
                      <a:cubicBezTo>
                        <a:pt x="50" y="250"/>
                        <a:pt x="48" y="318"/>
                        <a:pt x="78" y="359"/>
                      </a:cubicBezTo>
                      <a:cubicBezTo>
                        <a:pt x="95" y="382"/>
                        <a:pt x="112" y="385"/>
                        <a:pt x="128" y="416"/>
                      </a:cubicBezTo>
                      <a:cubicBezTo>
                        <a:pt x="105" y="486"/>
                        <a:pt x="23" y="384"/>
                        <a:pt x="3" y="466"/>
                      </a:cubicBezTo>
                      <a:cubicBezTo>
                        <a:pt x="6" y="489"/>
                        <a:pt x="0" y="517"/>
                        <a:pt x="15" y="535"/>
                      </a:cubicBezTo>
                      <a:cubicBezTo>
                        <a:pt x="28" y="551"/>
                        <a:pt x="77" y="560"/>
                        <a:pt x="97" y="566"/>
                      </a:cubicBezTo>
                      <a:cubicBezTo>
                        <a:pt x="127" y="586"/>
                        <a:pt x="156" y="585"/>
                        <a:pt x="191" y="597"/>
                      </a:cubicBezTo>
                      <a:cubicBezTo>
                        <a:pt x="272" y="624"/>
                        <a:pt x="357" y="642"/>
                        <a:pt x="441" y="647"/>
                      </a:cubicBezTo>
                      <a:cubicBezTo>
                        <a:pt x="481" y="645"/>
                        <a:pt x="521" y="649"/>
                        <a:pt x="560" y="641"/>
                      </a:cubicBezTo>
                      <a:cubicBezTo>
                        <a:pt x="575" y="638"/>
                        <a:pt x="585" y="624"/>
                        <a:pt x="598" y="616"/>
                      </a:cubicBezTo>
                      <a:cubicBezTo>
                        <a:pt x="613" y="606"/>
                        <a:pt x="678" y="590"/>
                        <a:pt x="698" y="585"/>
                      </a:cubicBezTo>
                      <a:cubicBezTo>
                        <a:pt x="719" y="571"/>
                        <a:pt x="739" y="555"/>
                        <a:pt x="760" y="541"/>
                      </a:cubicBezTo>
                      <a:cubicBezTo>
                        <a:pt x="764" y="535"/>
                        <a:pt x="770" y="529"/>
                        <a:pt x="773" y="522"/>
                      </a:cubicBezTo>
                      <a:cubicBezTo>
                        <a:pt x="778" y="510"/>
                        <a:pt x="785" y="484"/>
                        <a:pt x="785" y="484"/>
                      </a:cubicBezTo>
                      <a:cubicBezTo>
                        <a:pt x="865" y="488"/>
                        <a:pt x="991" y="514"/>
                        <a:pt x="1067" y="466"/>
                      </a:cubicBezTo>
                      <a:cubicBezTo>
                        <a:pt x="1096" y="422"/>
                        <a:pt x="1087" y="442"/>
                        <a:pt x="1098" y="409"/>
                      </a:cubicBezTo>
                      <a:cubicBezTo>
                        <a:pt x="1092" y="288"/>
                        <a:pt x="1111" y="229"/>
                        <a:pt x="992" y="196"/>
                      </a:cubicBezTo>
                      <a:cubicBezTo>
                        <a:pt x="946" y="167"/>
                        <a:pt x="862" y="132"/>
                        <a:pt x="810" y="121"/>
                      </a:cubicBezTo>
                      <a:cubicBezTo>
                        <a:pt x="717" y="76"/>
                        <a:pt x="625" y="34"/>
                        <a:pt x="522" y="15"/>
                      </a:cubicBezTo>
                      <a:cubicBezTo>
                        <a:pt x="516" y="11"/>
                        <a:pt x="511" y="0"/>
                        <a:pt x="504" y="2"/>
                      </a:cubicBezTo>
                      <a:cubicBezTo>
                        <a:pt x="497" y="4"/>
                        <a:pt x="500" y="15"/>
                        <a:pt x="497" y="21"/>
                      </a:cubicBezTo>
                      <a:cubicBezTo>
                        <a:pt x="485" y="44"/>
                        <a:pt x="489" y="39"/>
                        <a:pt x="466" y="46"/>
                      </a:cubicBezTo>
                      <a:cubicBezTo>
                        <a:pt x="442" y="62"/>
                        <a:pt x="447" y="81"/>
                        <a:pt x="422" y="90"/>
                      </a:cubicBezTo>
                      <a:cubicBezTo>
                        <a:pt x="375" y="108"/>
                        <a:pt x="407" y="86"/>
                        <a:pt x="372" y="103"/>
                      </a:cubicBezTo>
                      <a:cubicBezTo>
                        <a:pt x="343" y="117"/>
                        <a:pt x="348" y="147"/>
                        <a:pt x="322" y="121"/>
                      </a:cubicBez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CH"/>
                </a:p>
              </p:txBody>
            </p:sp>
          </p:grpSp>
          <p:sp>
            <p:nvSpPr>
              <p:cNvPr id="52" name="Oval 21"/>
              <p:cNvSpPr>
                <a:spLocks noChangeArrowheads="1"/>
              </p:cNvSpPr>
              <p:nvPr/>
            </p:nvSpPr>
            <p:spPr bwMode="auto">
              <a:xfrm>
                <a:off x="1008" y="1547"/>
                <a:ext cx="27" cy="2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53" name="Oval 22"/>
              <p:cNvSpPr>
                <a:spLocks noChangeArrowheads="1"/>
              </p:cNvSpPr>
              <p:nvPr/>
            </p:nvSpPr>
            <p:spPr bwMode="auto">
              <a:xfrm>
                <a:off x="1024" y="1643"/>
                <a:ext cx="27" cy="2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54" name="Oval 23"/>
              <p:cNvSpPr>
                <a:spLocks noChangeArrowheads="1"/>
              </p:cNvSpPr>
              <p:nvPr/>
            </p:nvSpPr>
            <p:spPr bwMode="auto">
              <a:xfrm>
                <a:off x="1084" y="1619"/>
                <a:ext cx="27" cy="2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55" name="Oval 24"/>
              <p:cNvSpPr>
                <a:spLocks noChangeArrowheads="1"/>
              </p:cNvSpPr>
              <p:nvPr/>
            </p:nvSpPr>
            <p:spPr bwMode="auto">
              <a:xfrm>
                <a:off x="1052" y="1727"/>
                <a:ext cx="27" cy="2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56" name="Oval 25"/>
              <p:cNvSpPr>
                <a:spLocks noChangeArrowheads="1"/>
              </p:cNvSpPr>
              <p:nvPr/>
            </p:nvSpPr>
            <p:spPr bwMode="auto">
              <a:xfrm>
                <a:off x="1120" y="1699"/>
                <a:ext cx="27" cy="2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57" name="Oval 26"/>
              <p:cNvSpPr>
                <a:spLocks noChangeArrowheads="1"/>
              </p:cNvSpPr>
              <p:nvPr/>
            </p:nvSpPr>
            <p:spPr bwMode="auto">
              <a:xfrm>
                <a:off x="776" y="1667"/>
                <a:ext cx="27" cy="2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58" name="Oval 27"/>
              <p:cNvSpPr>
                <a:spLocks noChangeArrowheads="1"/>
              </p:cNvSpPr>
              <p:nvPr/>
            </p:nvSpPr>
            <p:spPr bwMode="auto">
              <a:xfrm>
                <a:off x="640" y="1635"/>
                <a:ext cx="27" cy="2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59" name="Oval 28"/>
              <p:cNvSpPr>
                <a:spLocks noChangeArrowheads="1"/>
              </p:cNvSpPr>
              <p:nvPr/>
            </p:nvSpPr>
            <p:spPr bwMode="auto">
              <a:xfrm>
                <a:off x="1140" y="1407"/>
                <a:ext cx="27" cy="2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60" name="Oval 29"/>
              <p:cNvSpPr>
                <a:spLocks noChangeArrowheads="1"/>
              </p:cNvSpPr>
              <p:nvPr/>
            </p:nvSpPr>
            <p:spPr bwMode="auto">
              <a:xfrm>
                <a:off x="1336" y="1571"/>
                <a:ext cx="27" cy="2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61" name="Oval 30"/>
              <p:cNvSpPr>
                <a:spLocks noChangeArrowheads="1"/>
              </p:cNvSpPr>
              <p:nvPr/>
            </p:nvSpPr>
            <p:spPr bwMode="auto">
              <a:xfrm>
                <a:off x="720" y="1511"/>
                <a:ext cx="27" cy="2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62" name="Line 31"/>
              <p:cNvSpPr>
                <a:spLocks noChangeShapeType="1"/>
              </p:cNvSpPr>
              <p:nvPr/>
            </p:nvSpPr>
            <p:spPr bwMode="auto">
              <a:xfrm>
                <a:off x="736" y="1520"/>
                <a:ext cx="276" cy="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63" name="Line 32"/>
              <p:cNvSpPr>
                <a:spLocks noChangeShapeType="1"/>
              </p:cNvSpPr>
              <p:nvPr/>
            </p:nvSpPr>
            <p:spPr bwMode="auto">
              <a:xfrm flipV="1">
                <a:off x="1020" y="1408"/>
                <a:ext cx="132" cy="1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64" name="Line 33"/>
              <p:cNvSpPr>
                <a:spLocks noChangeShapeType="1"/>
              </p:cNvSpPr>
              <p:nvPr/>
            </p:nvSpPr>
            <p:spPr bwMode="auto">
              <a:xfrm flipH="1">
                <a:off x="1116" y="1424"/>
                <a:ext cx="40" cy="1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65" name="Line 34"/>
              <p:cNvSpPr>
                <a:spLocks noChangeShapeType="1"/>
              </p:cNvSpPr>
              <p:nvPr/>
            </p:nvSpPr>
            <p:spPr bwMode="auto">
              <a:xfrm flipH="1">
                <a:off x="1072" y="1640"/>
                <a:ext cx="20" cy="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66" name="Line 35"/>
              <p:cNvSpPr>
                <a:spLocks noChangeShapeType="1"/>
              </p:cNvSpPr>
              <p:nvPr/>
            </p:nvSpPr>
            <p:spPr bwMode="auto">
              <a:xfrm flipH="1" flipV="1">
                <a:off x="808" y="1692"/>
                <a:ext cx="244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67" name="Line 36"/>
              <p:cNvSpPr>
                <a:spLocks noChangeShapeType="1"/>
              </p:cNvSpPr>
              <p:nvPr/>
            </p:nvSpPr>
            <p:spPr bwMode="auto">
              <a:xfrm flipV="1">
                <a:off x="796" y="1656"/>
                <a:ext cx="232" cy="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68" name="Line 37"/>
              <p:cNvSpPr>
                <a:spLocks noChangeShapeType="1"/>
              </p:cNvSpPr>
              <p:nvPr/>
            </p:nvSpPr>
            <p:spPr bwMode="auto">
              <a:xfrm flipV="1">
                <a:off x="1056" y="1584"/>
                <a:ext cx="284" cy="6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de-CH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Migration: Optimale Lebensraumnutzung</a:t>
            </a:r>
            <a:endParaRPr lang="de-CH" dirty="0"/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CH" dirty="0" smtClean="0"/>
              <a:t>Aufnahme von Nahrung bei hoher Schneelage nicht möglich</a:t>
            </a:r>
          </a:p>
          <a:p>
            <a:r>
              <a:rPr lang="de-CH" dirty="0" smtClean="0"/>
              <a:t>Hohe Energieverluste bei niedrigen Temperaturen und Bewegung bei hoher Schneelage</a:t>
            </a:r>
          </a:p>
          <a:p>
            <a:r>
              <a:rPr lang="de-CH" dirty="0" smtClean="0"/>
              <a:t>Reduktion des </a:t>
            </a:r>
            <a:r>
              <a:rPr lang="de-CH" dirty="0" err="1" smtClean="0"/>
              <a:t>Prädationsrisiko</a:t>
            </a:r>
            <a:endParaRPr lang="de-CH" dirty="0" smtClean="0"/>
          </a:p>
          <a:p>
            <a:r>
              <a:rPr lang="de-CH" dirty="0" smtClean="0"/>
              <a:t>Optimierung der Nahrungsaufnahme im Frühling (</a:t>
            </a:r>
            <a:r>
              <a:rPr lang="de-CH" dirty="0" err="1" smtClean="0"/>
              <a:t>Greening</a:t>
            </a:r>
            <a:r>
              <a:rPr lang="de-CH" dirty="0" smtClean="0"/>
              <a:t>)</a:t>
            </a:r>
          </a:p>
          <a:p>
            <a:endParaRPr lang="de-CH" dirty="0" smtClean="0"/>
          </a:p>
          <a:p>
            <a:pPr>
              <a:buNone/>
            </a:pPr>
            <a:endParaRPr lang="de-CH" dirty="0" smtClean="0"/>
          </a:p>
          <a:p>
            <a:pPr algn="r">
              <a:buNone/>
            </a:pPr>
            <a:r>
              <a:rPr lang="de-CH" sz="1800" i="1" dirty="0" smtClean="0"/>
              <a:t>Cagnacci et al. 2011</a:t>
            </a:r>
            <a:endParaRPr lang="de-CH" sz="18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Beispiel Pendeln Bayerischer Wald</a:t>
            </a:r>
            <a:endParaRPr lang="de-CH" dirty="0"/>
          </a:p>
        </p:txBody>
      </p:sp>
      <p:pic>
        <p:nvPicPr>
          <p:cNvPr id="5" name="Grafik 1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653604" y="908720"/>
            <a:ext cx="6798716" cy="480652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6" name="Textfeld 5"/>
          <p:cNvSpPr txBox="1"/>
          <p:nvPr/>
        </p:nvSpPr>
        <p:spPr>
          <a:xfrm>
            <a:off x="7668344" y="5661248"/>
            <a:ext cx="1584176" cy="2880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CH" b="0" i="1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HelveticaNeueLT Std Med" pitchFamily="34" charset="0"/>
                <a:ea typeface="+mj-ea"/>
                <a:cs typeface="+mj-cs"/>
              </a:rPr>
              <a:t>Heurich</a:t>
            </a:r>
            <a:r>
              <a:rPr kumimoji="0" lang="de-CH" b="0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HelveticaNeueLT Std Med" pitchFamily="34" charset="0"/>
                <a:ea typeface="+mj-ea"/>
                <a:cs typeface="+mj-cs"/>
              </a:rPr>
              <a:t> </a:t>
            </a:r>
            <a:r>
              <a:rPr kumimoji="0" lang="de-CH" b="0" i="1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HelveticaNeueLT Std Med" pitchFamily="34" charset="0"/>
                <a:ea typeface="+mj-ea"/>
                <a:cs typeface="+mj-cs"/>
              </a:rPr>
              <a:t>zvg</a:t>
            </a:r>
            <a:endParaRPr kumimoji="0" lang="de-CH" b="0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HelveticaNeueLT Std Med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Migration Bayerischer Wald I</a:t>
            </a:r>
            <a:endParaRPr lang="de-CH" dirty="0"/>
          </a:p>
        </p:txBody>
      </p:sp>
      <p:pic>
        <p:nvPicPr>
          <p:cNvPr id="4" name="Grafik 2"/>
          <p:cNvPicPr>
            <a:picLocks noChangeAspect="1"/>
          </p:cNvPicPr>
          <p:nvPr/>
        </p:nvPicPr>
        <p:blipFill>
          <a:blip r:embed="rId2" cstate="print">
            <a:extLst/>
          </a:blip>
          <a:srcRect l="18954" r="4327"/>
          <a:stretch>
            <a:fillRect/>
          </a:stretch>
        </p:blipFill>
        <p:spPr bwMode="auto">
          <a:xfrm>
            <a:off x="622746" y="1052736"/>
            <a:ext cx="6829574" cy="4558221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5" name="Textfeld 4"/>
          <p:cNvSpPr txBox="1"/>
          <p:nvPr/>
        </p:nvSpPr>
        <p:spPr>
          <a:xfrm>
            <a:off x="7668344" y="5661248"/>
            <a:ext cx="1584176" cy="2880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CH" b="0" i="1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HelveticaNeueLT Std Med" pitchFamily="34" charset="0"/>
                <a:ea typeface="+mj-ea"/>
                <a:cs typeface="+mj-cs"/>
              </a:rPr>
              <a:t>Heurich</a:t>
            </a:r>
            <a:r>
              <a:rPr kumimoji="0" lang="de-CH" b="0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HelveticaNeueLT Std Med" pitchFamily="34" charset="0"/>
                <a:ea typeface="+mj-ea"/>
                <a:cs typeface="+mj-cs"/>
              </a:rPr>
              <a:t> </a:t>
            </a:r>
            <a:r>
              <a:rPr kumimoji="0" lang="de-CH" b="0" i="1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HelveticaNeueLT Std Med" pitchFamily="34" charset="0"/>
                <a:ea typeface="+mj-ea"/>
                <a:cs typeface="+mj-cs"/>
              </a:rPr>
              <a:t>zvg</a:t>
            </a:r>
            <a:endParaRPr kumimoji="0" lang="de-CH" b="0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HelveticaNeueLT Std Med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Migration Bayerischer Wald II</a:t>
            </a:r>
            <a:endParaRPr lang="de-CH" dirty="0"/>
          </a:p>
        </p:txBody>
      </p:sp>
      <p:pic>
        <p:nvPicPr>
          <p:cNvPr id="3" name="Grafik 3"/>
          <p:cNvPicPr>
            <a:picLocks noChangeAspect="1"/>
          </p:cNvPicPr>
          <p:nvPr/>
        </p:nvPicPr>
        <p:blipFill>
          <a:blip r:embed="rId2" cstate="print">
            <a:extLst/>
          </a:blip>
          <a:srcRect l="17763" t="12775" r="22984"/>
          <a:stretch>
            <a:fillRect/>
          </a:stretch>
        </p:blipFill>
        <p:spPr bwMode="auto">
          <a:xfrm>
            <a:off x="611560" y="908720"/>
            <a:ext cx="5553720" cy="577949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4" name="Textfeld 3"/>
          <p:cNvSpPr txBox="1"/>
          <p:nvPr/>
        </p:nvSpPr>
        <p:spPr>
          <a:xfrm>
            <a:off x="7668344" y="5661248"/>
            <a:ext cx="1584176" cy="2880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CH" b="0" i="1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HelveticaNeueLT Std Med" pitchFamily="34" charset="0"/>
                <a:ea typeface="+mj-ea"/>
                <a:cs typeface="+mj-cs"/>
              </a:rPr>
              <a:t>Heurich</a:t>
            </a:r>
            <a:r>
              <a:rPr kumimoji="0" lang="de-CH" b="0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HelveticaNeueLT Std Med" pitchFamily="34" charset="0"/>
                <a:ea typeface="+mj-ea"/>
                <a:cs typeface="+mj-cs"/>
              </a:rPr>
              <a:t> </a:t>
            </a:r>
            <a:r>
              <a:rPr kumimoji="0" lang="de-CH" b="0" i="1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HelveticaNeueLT Std Med" pitchFamily="34" charset="0"/>
                <a:ea typeface="+mj-ea"/>
                <a:cs typeface="+mj-cs"/>
              </a:rPr>
              <a:t>zvg</a:t>
            </a:r>
            <a:endParaRPr kumimoji="0" lang="de-CH" b="0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HelveticaNeueLT Std Med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Migration SNP</a:t>
            </a:r>
            <a:endParaRPr lang="de-CH" dirty="0"/>
          </a:p>
        </p:txBody>
      </p:sp>
      <p:pic>
        <p:nvPicPr>
          <p:cNvPr id="4" name="Picture 4" descr="reh_nr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4385" y="980728"/>
            <a:ext cx="6465887" cy="46545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Winter</a:t>
            </a:r>
            <a:endParaRPr lang="de-CH" dirty="0"/>
          </a:p>
        </p:txBody>
      </p:sp>
      <p:pic>
        <p:nvPicPr>
          <p:cNvPr id="3" name="Grafik 2" descr="Wintersprung_G.Greßman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836712"/>
            <a:ext cx="7452320" cy="50571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 smtClean="0"/>
              <a:t>Feldrehe</a:t>
            </a:r>
            <a:endParaRPr lang="de-CH" dirty="0"/>
          </a:p>
        </p:txBody>
      </p:sp>
      <p:pic>
        <p:nvPicPr>
          <p:cNvPr id="4" name="Grafik 3" descr="Feldrehe_G.Greßman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908720"/>
            <a:ext cx="7308304" cy="48958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Abwanderung beim Reh</a:t>
            </a:r>
            <a:endParaRPr lang="de-CH" dirty="0"/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 smtClean="0"/>
              <a:t>Je höher das Gewicht der Tiere, desto grösser ist die Wahrscheinlichkeit, dass sie abwandern</a:t>
            </a:r>
          </a:p>
          <a:p>
            <a:r>
              <a:rPr lang="de-CH" dirty="0" smtClean="0"/>
              <a:t>Kein Zusammenhang zwischen Bestandsdichte und </a:t>
            </a:r>
            <a:r>
              <a:rPr lang="de-CH" dirty="0" err="1" smtClean="0"/>
              <a:t>Abwanderwahrscheinlichkeit</a:t>
            </a:r>
            <a:r>
              <a:rPr lang="de-CH" dirty="0" smtClean="0"/>
              <a:t> </a:t>
            </a:r>
          </a:p>
          <a:p>
            <a:r>
              <a:rPr lang="de-CH" dirty="0" smtClean="0"/>
              <a:t>Böcke und Geissen wandern gleich häufig ab</a:t>
            </a:r>
          </a:p>
          <a:p>
            <a:r>
              <a:rPr lang="de-CH" dirty="0" smtClean="0"/>
              <a:t>Anteil </a:t>
            </a:r>
            <a:r>
              <a:rPr lang="de-CH" dirty="0" err="1" smtClean="0"/>
              <a:t>abwanderndender</a:t>
            </a:r>
            <a:r>
              <a:rPr lang="de-CH" dirty="0" smtClean="0"/>
              <a:t> Tiere unterscheidet sich stark zwischen Populationen</a:t>
            </a:r>
            <a:endParaRPr lang="de-C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Beispiele Bayerischer Wald: Halma</a:t>
            </a:r>
            <a:endParaRPr lang="de-CH" dirty="0"/>
          </a:p>
        </p:txBody>
      </p:sp>
      <p:pic>
        <p:nvPicPr>
          <p:cNvPr id="6" name="Grafik 2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611561" y="1052736"/>
            <a:ext cx="6408712" cy="4529919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7" name="Textfeld 6"/>
          <p:cNvSpPr txBox="1"/>
          <p:nvPr/>
        </p:nvSpPr>
        <p:spPr>
          <a:xfrm>
            <a:off x="7668344" y="5661248"/>
            <a:ext cx="1584176" cy="2880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CH" b="0" i="1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HelveticaNeueLT Std Med" pitchFamily="34" charset="0"/>
                <a:ea typeface="+mj-ea"/>
                <a:cs typeface="+mj-cs"/>
              </a:rPr>
              <a:t>Heurich</a:t>
            </a:r>
            <a:r>
              <a:rPr kumimoji="0" lang="de-CH" b="0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HelveticaNeueLT Std Med" pitchFamily="34" charset="0"/>
                <a:ea typeface="+mj-ea"/>
                <a:cs typeface="+mj-cs"/>
              </a:rPr>
              <a:t> </a:t>
            </a:r>
            <a:r>
              <a:rPr kumimoji="0" lang="de-CH" b="0" i="1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HelveticaNeueLT Std Med" pitchFamily="34" charset="0"/>
                <a:ea typeface="+mj-ea"/>
                <a:cs typeface="+mj-cs"/>
              </a:rPr>
              <a:t>zvg</a:t>
            </a:r>
            <a:endParaRPr kumimoji="0" lang="de-CH" b="0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HelveticaNeueLT Std Med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190px-Bambi-feli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0"/>
            <a:ext cx="4824536" cy="60419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Beispiele Bayerischer Wald: Heinrich </a:t>
            </a:r>
            <a:endParaRPr lang="de-CH" dirty="0"/>
          </a:p>
        </p:txBody>
      </p:sp>
      <p:pic>
        <p:nvPicPr>
          <p:cNvPr id="4" name="Grafik 2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539552" y="908720"/>
            <a:ext cx="7027011" cy="496855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5" name="Textfeld 4"/>
          <p:cNvSpPr txBox="1"/>
          <p:nvPr/>
        </p:nvSpPr>
        <p:spPr>
          <a:xfrm>
            <a:off x="7668344" y="5661248"/>
            <a:ext cx="1584176" cy="2880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CH" b="0" i="1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HelveticaNeueLT Std Med" pitchFamily="34" charset="0"/>
                <a:ea typeface="+mj-ea"/>
                <a:cs typeface="+mj-cs"/>
              </a:rPr>
              <a:t>Heurich</a:t>
            </a:r>
            <a:r>
              <a:rPr kumimoji="0" lang="de-CH" b="0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HelveticaNeueLT Std Med" pitchFamily="34" charset="0"/>
                <a:ea typeface="+mj-ea"/>
                <a:cs typeface="+mj-cs"/>
              </a:rPr>
              <a:t> </a:t>
            </a:r>
            <a:r>
              <a:rPr kumimoji="0" lang="de-CH" b="0" i="1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HelveticaNeueLT Std Med" pitchFamily="34" charset="0"/>
                <a:ea typeface="+mj-ea"/>
                <a:cs typeface="+mj-cs"/>
              </a:rPr>
              <a:t>zvg</a:t>
            </a:r>
            <a:endParaRPr kumimoji="0" lang="de-CH" b="0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HelveticaNeueLT Std Med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Rehe mit Migrationshintergrund</a:t>
            </a:r>
            <a:endParaRPr lang="de-CH" dirty="0"/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de-CH" dirty="0" smtClean="0"/>
              <a:t>D: Bayerischer Wald		23.0 %</a:t>
            </a:r>
          </a:p>
          <a:p>
            <a:pPr>
              <a:buNone/>
            </a:pPr>
            <a:r>
              <a:rPr lang="de-CH" dirty="0" smtClean="0"/>
              <a:t>F: Toulouse				34.0 %</a:t>
            </a:r>
          </a:p>
          <a:p>
            <a:pPr>
              <a:buNone/>
            </a:pPr>
            <a:r>
              <a:rPr lang="de-CH" dirty="0" smtClean="0"/>
              <a:t>F: </a:t>
            </a:r>
            <a:r>
              <a:rPr lang="de-CH" dirty="0" err="1" smtClean="0"/>
              <a:t>Dourdan</a:t>
            </a:r>
            <a:r>
              <a:rPr lang="de-CH" dirty="0" smtClean="0"/>
              <a:t>				27.6 %</a:t>
            </a:r>
          </a:p>
          <a:p>
            <a:pPr>
              <a:buNone/>
            </a:pPr>
            <a:r>
              <a:rPr lang="de-CH" dirty="0" smtClean="0"/>
              <a:t>F: </a:t>
            </a:r>
            <a:r>
              <a:rPr lang="de-CH" dirty="0" err="1" smtClean="0"/>
              <a:t>Aurignac</a:t>
            </a:r>
            <a:r>
              <a:rPr lang="de-CH" dirty="0" smtClean="0"/>
              <a:t>				35.0 %</a:t>
            </a:r>
          </a:p>
          <a:p>
            <a:pPr>
              <a:buNone/>
            </a:pPr>
            <a:r>
              <a:rPr lang="de-CH" dirty="0" smtClean="0"/>
              <a:t>F: </a:t>
            </a:r>
            <a:r>
              <a:rPr lang="de-CH" dirty="0" err="1" smtClean="0"/>
              <a:t>Chizé</a:t>
            </a:r>
            <a:r>
              <a:rPr lang="de-CH" dirty="0" smtClean="0"/>
              <a:t>				69.9 %</a:t>
            </a:r>
          </a:p>
          <a:p>
            <a:pPr>
              <a:buNone/>
            </a:pPr>
            <a:r>
              <a:rPr lang="de-CH" dirty="0" smtClean="0"/>
              <a:t>S: </a:t>
            </a:r>
            <a:r>
              <a:rPr lang="de-CH" dirty="0" err="1" smtClean="0"/>
              <a:t>Ekenas</a:t>
            </a:r>
            <a:r>
              <a:rPr lang="de-CH" dirty="0" smtClean="0"/>
              <a:t>				73.0 %</a:t>
            </a:r>
          </a:p>
          <a:p>
            <a:pPr>
              <a:buNone/>
            </a:pPr>
            <a:r>
              <a:rPr lang="de-CH" dirty="0" smtClean="0"/>
              <a:t>S: </a:t>
            </a:r>
            <a:r>
              <a:rPr lang="de-CH" dirty="0" err="1" smtClean="0"/>
              <a:t>Vasterbotten</a:t>
            </a:r>
            <a:r>
              <a:rPr lang="de-CH" dirty="0" smtClean="0"/>
              <a:t>			90-100 % </a:t>
            </a:r>
            <a:endParaRPr lang="de-CH" dirty="0"/>
          </a:p>
        </p:txBody>
      </p:sp>
      <p:sp>
        <p:nvSpPr>
          <p:cNvPr id="5" name="Textfeld 4"/>
          <p:cNvSpPr txBox="1"/>
          <p:nvPr/>
        </p:nvSpPr>
        <p:spPr>
          <a:xfrm>
            <a:off x="7668344" y="5661248"/>
            <a:ext cx="1584176" cy="2880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CH" b="0" i="1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HelveticaNeueLT Std Med" pitchFamily="34" charset="0"/>
                <a:ea typeface="+mj-ea"/>
                <a:cs typeface="+mj-cs"/>
              </a:rPr>
              <a:t>Heurich</a:t>
            </a:r>
            <a:r>
              <a:rPr kumimoji="0" lang="de-CH" b="0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HelveticaNeueLT Std Med" pitchFamily="34" charset="0"/>
                <a:ea typeface="+mj-ea"/>
                <a:cs typeface="+mj-cs"/>
              </a:rPr>
              <a:t> </a:t>
            </a:r>
            <a:r>
              <a:rPr kumimoji="0" lang="de-CH" b="0" i="1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HelveticaNeueLT Std Med" pitchFamily="34" charset="0"/>
                <a:ea typeface="+mj-ea"/>
                <a:cs typeface="+mj-cs"/>
              </a:rPr>
              <a:t>zvg</a:t>
            </a:r>
            <a:endParaRPr kumimoji="0" lang="de-CH" b="0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HelveticaNeueLT Std Med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Aktivitätsmuster Rehgeissen im Jahreslauf</a:t>
            </a:r>
            <a:endParaRPr lang="de-CH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772816"/>
            <a:ext cx="7753350" cy="3128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feld 4"/>
          <p:cNvSpPr txBox="1"/>
          <p:nvPr/>
        </p:nvSpPr>
        <p:spPr>
          <a:xfrm>
            <a:off x="7020272" y="5661248"/>
            <a:ext cx="2016224" cy="43204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CH" i="1" dirty="0" smtClean="0">
                <a:latin typeface="HelveticaNeueLT Std Med" pitchFamily="34" charset="0"/>
                <a:ea typeface="+mj-ea"/>
                <a:cs typeface="+mj-cs"/>
              </a:rPr>
              <a:t>Zeiler et al. 2011</a:t>
            </a:r>
            <a:endParaRPr kumimoji="0" lang="de-CH" b="0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HelveticaNeueLT Std Med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Sichtbarkeit</a:t>
            </a:r>
            <a:endParaRPr lang="de-CH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980728"/>
            <a:ext cx="7003306" cy="5177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feld 4"/>
          <p:cNvSpPr txBox="1"/>
          <p:nvPr/>
        </p:nvSpPr>
        <p:spPr>
          <a:xfrm>
            <a:off x="7452320" y="5661248"/>
            <a:ext cx="1584176" cy="43204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CH" b="0" i="1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HelveticaNeueLT Std Med" pitchFamily="34" charset="0"/>
                <a:ea typeface="+mj-ea"/>
                <a:cs typeface="+mj-cs"/>
              </a:rPr>
              <a:t>Sandfort</a:t>
            </a:r>
            <a:r>
              <a:rPr kumimoji="0" lang="de-CH" b="0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HelveticaNeueLT Std Med" pitchFamily="34" charset="0"/>
                <a:ea typeface="+mj-ea"/>
                <a:cs typeface="+mj-cs"/>
              </a:rPr>
              <a:t> </a:t>
            </a:r>
            <a:r>
              <a:rPr kumimoji="0" lang="de-CH" b="0" i="1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HelveticaNeueLT Std Med" pitchFamily="34" charset="0"/>
                <a:ea typeface="+mj-ea"/>
                <a:cs typeface="+mj-cs"/>
              </a:rPr>
              <a:t>zvg</a:t>
            </a:r>
            <a:endParaRPr kumimoji="0" lang="de-CH" b="0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HelveticaNeueLT Std Med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Rehgeissen</a:t>
            </a:r>
            <a:endParaRPr lang="de-CH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96752"/>
            <a:ext cx="8286750" cy="477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feld 5"/>
          <p:cNvSpPr txBox="1"/>
          <p:nvPr/>
        </p:nvSpPr>
        <p:spPr>
          <a:xfrm>
            <a:off x="7308304" y="5661248"/>
            <a:ext cx="2088232" cy="43204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CH" i="1" dirty="0" smtClean="0">
                <a:latin typeface="HelveticaNeueLT Std Med" pitchFamily="34" charset="0"/>
                <a:ea typeface="+mj-ea"/>
                <a:cs typeface="+mj-cs"/>
              </a:rPr>
              <a:t>Zeiler et al. 2011</a:t>
            </a:r>
            <a:endParaRPr kumimoji="0" lang="de-CH" b="0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HelveticaNeueLT Std Med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 smtClean="0"/>
              <a:t>Lebensrythmus</a:t>
            </a:r>
            <a:endParaRPr lang="de-CH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836712"/>
            <a:ext cx="7886700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feld 7"/>
          <p:cNvSpPr txBox="1"/>
          <p:nvPr/>
        </p:nvSpPr>
        <p:spPr>
          <a:xfrm>
            <a:off x="7452320" y="5661248"/>
            <a:ext cx="2016224" cy="43204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CH" b="0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HelveticaNeueLT Std Med" pitchFamily="34" charset="0"/>
                <a:ea typeface="+mj-ea"/>
                <a:cs typeface="+mj-cs"/>
              </a:rPr>
              <a:t>Ellenberg 1975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Störungen</a:t>
            </a:r>
            <a:endParaRPr lang="de-CH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04900"/>
            <a:ext cx="7591425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34597" y="2800350"/>
            <a:ext cx="128587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feld 6"/>
          <p:cNvSpPr txBox="1"/>
          <p:nvPr/>
        </p:nvSpPr>
        <p:spPr>
          <a:xfrm>
            <a:off x="7668344" y="5589240"/>
            <a:ext cx="1584176" cy="43204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CH" b="0" i="1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HelveticaNeueLT Std Med" pitchFamily="34" charset="0"/>
                <a:ea typeface="+mj-ea"/>
                <a:cs typeface="+mj-cs"/>
              </a:rPr>
              <a:t>Sandfort</a:t>
            </a:r>
            <a:r>
              <a:rPr kumimoji="0" lang="de-CH" b="0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HelveticaNeueLT Std Med" pitchFamily="34" charset="0"/>
                <a:ea typeface="+mj-ea"/>
                <a:cs typeface="+mj-cs"/>
              </a:rPr>
              <a:t> </a:t>
            </a:r>
            <a:r>
              <a:rPr kumimoji="0" lang="de-CH" b="0" i="1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HelveticaNeueLT Std Med" pitchFamily="34" charset="0"/>
                <a:ea typeface="+mj-ea"/>
                <a:cs typeface="+mj-cs"/>
              </a:rPr>
              <a:t>zvg</a:t>
            </a:r>
            <a:endParaRPr kumimoji="0" lang="de-CH" b="0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HelveticaNeueLT Std Med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Indirekte Nachweise für Aktivität</a:t>
            </a:r>
            <a:endParaRPr lang="de-CH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80728"/>
            <a:ext cx="7209398" cy="4663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7668344" y="5661248"/>
            <a:ext cx="1584176" cy="2880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CH" i="1" dirty="0" smtClean="0">
                <a:latin typeface="HelveticaNeueLT Std Med" pitchFamily="34" charset="0"/>
                <a:ea typeface="+mj-ea"/>
                <a:cs typeface="+mj-cs"/>
              </a:rPr>
              <a:t>AJF  GR</a:t>
            </a:r>
            <a:r>
              <a:rPr kumimoji="0" lang="de-CH" b="0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HelveticaNeueLT Std Med" pitchFamily="34" charset="0"/>
                <a:ea typeface="+mj-ea"/>
                <a:cs typeface="+mj-cs"/>
              </a:rPr>
              <a:t> </a:t>
            </a:r>
            <a:r>
              <a:rPr kumimoji="0" lang="de-CH" b="0" i="1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HelveticaNeueLT Std Med" pitchFamily="34" charset="0"/>
                <a:ea typeface="+mj-ea"/>
                <a:cs typeface="+mj-cs"/>
              </a:rPr>
              <a:t>zvg</a:t>
            </a:r>
            <a:endParaRPr kumimoji="0" lang="de-CH" b="0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HelveticaNeueLT Std Med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678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Die Brunft</a:t>
            </a:r>
            <a:endParaRPr lang="de-CH" dirty="0"/>
          </a:p>
        </p:txBody>
      </p:sp>
      <p:pic>
        <p:nvPicPr>
          <p:cNvPr id="4" name="Grafik 3" descr="Brunft_G.Greßman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1" y="836712"/>
            <a:ext cx="7410929" cy="49685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Revierverhalten</a:t>
            </a:r>
            <a:endParaRPr lang="de-CH" dirty="0"/>
          </a:p>
        </p:txBody>
      </p:sp>
      <p:grpSp>
        <p:nvGrpSpPr>
          <p:cNvPr id="5" name="Gruppieren 1"/>
          <p:cNvGrpSpPr>
            <a:grpSpLocks/>
          </p:cNvGrpSpPr>
          <p:nvPr/>
        </p:nvGrpSpPr>
        <p:grpSpPr bwMode="auto">
          <a:xfrm>
            <a:off x="1272629" y="1700808"/>
            <a:ext cx="6035675" cy="3638550"/>
            <a:chOff x="923500" y="2363787"/>
            <a:chExt cx="5378450" cy="3184614"/>
          </a:xfrm>
        </p:grpSpPr>
        <p:sp>
          <p:nvSpPr>
            <p:cNvPr id="6" name="Oval 14"/>
            <p:cNvSpPr>
              <a:spLocks noChangeArrowheads="1"/>
            </p:cNvSpPr>
            <p:nvPr/>
          </p:nvSpPr>
          <p:spPr bwMode="auto">
            <a:xfrm>
              <a:off x="1525162" y="3059112"/>
              <a:ext cx="2228850" cy="1222375"/>
            </a:xfrm>
            <a:prstGeom prst="ellipse">
              <a:avLst/>
            </a:prstGeom>
            <a:noFill/>
            <a:ln w="57240">
              <a:solidFill>
                <a:srgbClr val="69A12B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" name="Oval 15"/>
            <p:cNvSpPr>
              <a:spLocks noChangeArrowheads="1"/>
            </p:cNvSpPr>
            <p:nvPr/>
          </p:nvSpPr>
          <p:spPr bwMode="auto">
            <a:xfrm>
              <a:off x="5579637" y="3365499"/>
              <a:ext cx="501650" cy="428625"/>
            </a:xfrm>
            <a:prstGeom prst="ellipse">
              <a:avLst/>
            </a:prstGeom>
            <a:solidFill>
              <a:srgbClr val="69A12B"/>
            </a:solidFill>
            <a:ln w="38160">
              <a:solidFill>
                <a:srgbClr val="69A12B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" name="Text Box 16"/>
            <p:cNvSpPr txBox="1">
              <a:spLocks noChangeArrowheads="1"/>
            </p:cNvSpPr>
            <p:nvPr/>
          </p:nvSpPr>
          <p:spPr bwMode="auto">
            <a:xfrm>
              <a:off x="2031574" y="4758825"/>
              <a:ext cx="1520825" cy="78957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>
                <a:spcBef>
                  <a:spcPts val="1125"/>
                </a:spcBef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fr-FR" b="1" i="1">
                  <a:solidFill>
                    <a:srgbClr val="008000"/>
                  </a:solidFill>
                  <a:ea typeface="WenQuanYi Micro Hei" charset="0"/>
                  <a:cs typeface="WenQuanYi Micro Hei" charset="0"/>
                </a:rPr>
                <a:t>Streifgebiet</a:t>
              </a:r>
            </a:p>
            <a:p>
              <a:pPr>
                <a:spcBef>
                  <a:spcPts val="1125"/>
                </a:spcBef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fr-FR" b="1" i="1">
                  <a:solidFill>
                    <a:srgbClr val="008000"/>
                  </a:solidFill>
                  <a:ea typeface="WenQuanYi Micro Hei" charset="0"/>
                  <a:cs typeface="WenQuanYi Micro Hei" charset="0"/>
                </a:rPr>
                <a:t>Geiß</a:t>
              </a:r>
            </a:p>
          </p:txBody>
        </p:sp>
        <p:sp>
          <p:nvSpPr>
            <p:cNvPr id="9" name="Oval 18"/>
            <p:cNvSpPr>
              <a:spLocks noChangeArrowheads="1"/>
            </p:cNvSpPr>
            <p:nvPr/>
          </p:nvSpPr>
          <p:spPr bwMode="auto">
            <a:xfrm rot="-5400000">
              <a:off x="1237031" y="3058318"/>
              <a:ext cx="1236662" cy="933450"/>
            </a:xfrm>
            <a:prstGeom prst="ellipse">
              <a:avLst/>
            </a:prstGeom>
            <a:noFill/>
            <a:ln w="57240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" name="Oval 19"/>
            <p:cNvSpPr>
              <a:spLocks noChangeArrowheads="1"/>
            </p:cNvSpPr>
            <p:nvPr/>
          </p:nvSpPr>
          <p:spPr bwMode="auto">
            <a:xfrm rot="-5580000">
              <a:off x="2694356" y="3277393"/>
              <a:ext cx="1349375" cy="788987"/>
            </a:xfrm>
            <a:prstGeom prst="ellipse">
              <a:avLst/>
            </a:prstGeom>
            <a:noFill/>
            <a:ln w="57240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pic>
          <p:nvPicPr>
            <p:cNvPr id="11" name="Picture 20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252237" y="3649662"/>
              <a:ext cx="703263" cy="60007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12" name="Oval 23"/>
            <p:cNvSpPr>
              <a:spLocks noChangeArrowheads="1"/>
            </p:cNvSpPr>
            <p:nvPr/>
          </p:nvSpPr>
          <p:spPr bwMode="auto">
            <a:xfrm rot="-5400000">
              <a:off x="5232768" y="3010693"/>
              <a:ext cx="1349375" cy="788988"/>
            </a:xfrm>
            <a:prstGeom prst="ellipse">
              <a:avLst/>
            </a:prstGeom>
            <a:noFill/>
            <a:ln w="57240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pic>
          <p:nvPicPr>
            <p:cNvPr id="13" name="Picture 2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925587" y="3721099"/>
              <a:ext cx="703263" cy="60642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14" name="AutoShape 29"/>
            <p:cNvSpPr>
              <a:spLocks noChangeArrowheads="1"/>
            </p:cNvSpPr>
            <p:nvPr/>
          </p:nvSpPr>
          <p:spPr bwMode="auto">
            <a:xfrm rot="5400000">
              <a:off x="4300112" y="3192462"/>
              <a:ext cx="381000" cy="1295400"/>
            </a:xfrm>
            <a:prstGeom prst="downArrow">
              <a:avLst>
                <a:gd name="adj1" fmla="val 50000"/>
                <a:gd name="adj2" fmla="val 49993"/>
              </a:avLst>
            </a:prstGeom>
            <a:solidFill>
              <a:srgbClr val="6699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5" name="AutoShape 30"/>
            <p:cNvSpPr>
              <a:spLocks noChangeArrowheads="1"/>
            </p:cNvSpPr>
            <p:nvPr/>
          </p:nvSpPr>
          <p:spPr bwMode="auto">
            <a:xfrm rot="-5400000">
              <a:off x="4433462" y="2692399"/>
              <a:ext cx="381000" cy="1295400"/>
            </a:xfrm>
            <a:prstGeom prst="downArrow">
              <a:avLst>
                <a:gd name="adj1" fmla="val 50000"/>
                <a:gd name="adj2" fmla="val 49993"/>
              </a:avLst>
            </a:prstGeom>
            <a:solidFill>
              <a:srgbClr val="6699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pic>
          <p:nvPicPr>
            <p:cNvPr id="16" name="Picture 2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352375" y="2506662"/>
              <a:ext cx="776287" cy="58737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17" name="Picture 2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23500" y="2506662"/>
              <a:ext cx="776287" cy="58737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18" name="Picture 2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914475" y="2506662"/>
              <a:ext cx="776287" cy="59372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19" name="Picture 2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138312" y="3721099"/>
              <a:ext cx="776288" cy="59372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20" name="Text Box 16"/>
            <p:cNvSpPr txBox="1">
              <a:spLocks noChangeArrowheads="1"/>
            </p:cNvSpPr>
            <p:nvPr/>
          </p:nvSpPr>
          <p:spPr bwMode="auto">
            <a:xfrm>
              <a:off x="4309637" y="4758825"/>
              <a:ext cx="1520825" cy="78957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>
                <a:spcBef>
                  <a:spcPts val="1125"/>
                </a:spcBef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fr-FR" b="1" i="1">
                  <a:solidFill>
                    <a:srgbClr val="FFC000"/>
                  </a:solidFill>
                  <a:ea typeface="WenQuanYi Micro Hei" charset="0"/>
                  <a:cs typeface="WenQuanYi Micro Hei" charset="0"/>
                </a:rPr>
                <a:t>Territorium</a:t>
              </a:r>
            </a:p>
            <a:p>
              <a:pPr>
                <a:spcBef>
                  <a:spcPts val="1125"/>
                </a:spcBef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fr-FR" b="1" i="1">
                  <a:solidFill>
                    <a:srgbClr val="FFC000"/>
                  </a:solidFill>
                  <a:ea typeface="WenQuanYi Micro Hei" charset="0"/>
                  <a:cs typeface="WenQuanYi Micro Hei" charset="0"/>
                </a:rPr>
                <a:t>Böcke</a:t>
              </a:r>
            </a:p>
          </p:txBody>
        </p:sp>
        <p:sp>
          <p:nvSpPr>
            <p:cNvPr id="21" name="Text Box 17"/>
            <p:cNvSpPr txBox="1">
              <a:spLocks noChangeArrowheads="1"/>
            </p:cNvSpPr>
            <p:nvPr/>
          </p:nvSpPr>
          <p:spPr bwMode="auto">
            <a:xfrm>
              <a:off x="3842912" y="2363787"/>
              <a:ext cx="1785938" cy="32523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>
                <a:spcBef>
                  <a:spcPts val="1125"/>
                </a:spcBef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fr-FR" b="1" i="1">
                  <a:solidFill>
                    <a:srgbClr val="FF0000"/>
                  </a:solidFill>
                  <a:ea typeface="DejaVu Sans"/>
                  <a:cs typeface="DejaVu Sans"/>
                </a:rPr>
                <a:t>EXKURSION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Verbreitung</a:t>
            </a:r>
            <a:endParaRPr lang="de-CH" dirty="0"/>
          </a:p>
        </p:txBody>
      </p:sp>
      <p:pic>
        <p:nvPicPr>
          <p:cNvPr id="3" name="Picture 4" descr="VerbreitungC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2275" y="1052736"/>
            <a:ext cx="5688013" cy="47386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Exkursionen der Rehgeissen</a:t>
            </a:r>
            <a:endParaRPr lang="de-CH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Böcke haben keinen</a:t>
            </a:r>
          </a:p>
          <a:p>
            <a:pPr>
              <a:buNone/>
            </a:pPr>
            <a:r>
              <a:rPr lang="nb-NO" dirty="0" smtClean="0"/>
              <a:t>	exklusiven Zugang zu den</a:t>
            </a:r>
          </a:p>
          <a:p>
            <a:pPr>
              <a:buNone/>
            </a:pPr>
            <a:r>
              <a:rPr lang="nb-NO" dirty="0" smtClean="0"/>
              <a:t>	Geissen</a:t>
            </a:r>
          </a:p>
          <a:p>
            <a:r>
              <a:rPr lang="nb-NO" dirty="0" smtClean="0"/>
              <a:t>Territorien der Geissen</a:t>
            </a:r>
          </a:p>
          <a:p>
            <a:pPr>
              <a:buNone/>
            </a:pPr>
            <a:r>
              <a:rPr lang="nb-NO" dirty="0" smtClean="0"/>
              <a:t>	überlappen mit mehreren</a:t>
            </a:r>
          </a:p>
          <a:p>
            <a:pPr>
              <a:buNone/>
            </a:pPr>
            <a:r>
              <a:rPr lang="nb-NO" dirty="0"/>
              <a:t>	</a:t>
            </a:r>
            <a:r>
              <a:rPr lang="nb-NO" dirty="0" smtClean="0"/>
              <a:t>Böcken</a:t>
            </a:r>
          </a:p>
          <a:p>
            <a:r>
              <a:rPr lang="nb-NO" dirty="0" smtClean="0"/>
              <a:t>&gt;40% machen Ausflüge</a:t>
            </a:r>
          </a:p>
          <a:p>
            <a:r>
              <a:rPr lang="nb-NO" dirty="0" smtClean="0"/>
              <a:t>Jährlingsgeissen wandern</a:t>
            </a:r>
          </a:p>
          <a:p>
            <a:pPr>
              <a:buNone/>
            </a:pPr>
            <a:r>
              <a:rPr lang="nb-NO" dirty="0" smtClean="0"/>
              <a:t>	”planlos” herum</a:t>
            </a:r>
            <a:endParaRPr lang="en-GB" dirty="0" smtClean="0"/>
          </a:p>
          <a:p>
            <a:pPr>
              <a:buNone/>
            </a:pPr>
            <a:endParaRPr lang="de-CH" dirty="0"/>
          </a:p>
        </p:txBody>
      </p:sp>
      <p:pic>
        <p:nvPicPr>
          <p:cNvPr id="4" name="Picture 4" descr="2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2073" y="1052736"/>
            <a:ext cx="3762375" cy="4908550"/>
          </a:xfrm>
          <a:prstGeom prst="rect">
            <a:avLst/>
          </a:prstGeom>
          <a:noFill/>
        </p:spPr>
      </p:pic>
      <p:sp>
        <p:nvSpPr>
          <p:cNvPr id="6" name="Textfeld 5"/>
          <p:cNvSpPr txBox="1"/>
          <p:nvPr/>
        </p:nvSpPr>
        <p:spPr>
          <a:xfrm>
            <a:off x="7524328" y="5661248"/>
            <a:ext cx="1584176" cy="2880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CH" i="1" dirty="0" smtClean="0">
                <a:latin typeface="HelveticaNeueLT Std Med" pitchFamily="34" charset="0"/>
                <a:ea typeface="+mj-ea"/>
                <a:cs typeface="+mj-cs"/>
              </a:rPr>
              <a:t>Andersen</a:t>
            </a:r>
            <a:r>
              <a:rPr kumimoji="0" lang="de-CH" b="0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HelveticaNeueLT Std Med" pitchFamily="34" charset="0"/>
                <a:ea typeface="+mj-ea"/>
                <a:cs typeface="+mj-cs"/>
              </a:rPr>
              <a:t> </a:t>
            </a:r>
            <a:r>
              <a:rPr kumimoji="0" lang="de-CH" b="0" i="1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HelveticaNeueLT Std Med" pitchFamily="34" charset="0"/>
                <a:ea typeface="+mj-ea"/>
                <a:cs typeface="+mj-cs"/>
              </a:rPr>
              <a:t>zvg</a:t>
            </a:r>
            <a:endParaRPr kumimoji="0" lang="de-CH" b="0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HelveticaNeueLT Std Med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Promiskuitives Verhalten</a:t>
            </a:r>
            <a:endParaRPr lang="de-CH" dirty="0"/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 smtClean="0"/>
              <a:t>Nahe verwandte Paarungspartner: Kitze haben eine höhere Mortalität</a:t>
            </a:r>
          </a:p>
          <a:p>
            <a:r>
              <a:rPr lang="de-CH" dirty="0" smtClean="0"/>
              <a:t>Paarungen mit mehreren Böcken:</a:t>
            </a:r>
          </a:p>
          <a:p>
            <a:pPr>
              <a:buNone/>
            </a:pPr>
            <a:r>
              <a:rPr lang="de-CH" dirty="0" smtClean="0"/>
              <a:t>	Überlebenswahrscheinlichkeit der Kitze erhöht</a:t>
            </a:r>
          </a:p>
          <a:p>
            <a:r>
              <a:rPr lang="de-CH" dirty="0" smtClean="0"/>
              <a:t>Befruchtungswahrscheinlichkeit bei mehreren Paarungen erhöht</a:t>
            </a:r>
          </a:p>
          <a:p>
            <a:r>
              <a:rPr lang="de-CH" dirty="0" smtClean="0"/>
              <a:t>Wahrscheinlichkeit verschiedener Väter: 20.5 % bei Mehrlingsgeburten</a:t>
            </a:r>
          </a:p>
          <a:p>
            <a:pPr>
              <a:buNone/>
            </a:pPr>
            <a:endParaRPr lang="de-CH" dirty="0" smtClean="0"/>
          </a:p>
          <a:p>
            <a:pPr algn="r">
              <a:buNone/>
            </a:pPr>
            <a:r>
              <a:rPr lang="de-CH" sz="1800" i="1" dirty="0" err="1" smtClean="0"/>
              <a:t>Vanpe</a:t>
            </a:r>
            <a:r>
              <a:rPr lang="de-CH" sz="1800" i="1" dirty="0" smtClean="0"/>
              <a:t> 2009</a:t>
            </a:r>
            <a:endParaRPr lang="de-CH" sz="18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Territorialität</a:t>
            </a:r>
            <a:endParaRPr lang="de-CH" dirty="0"/>
          </a:p>
        </p:txBody>
      </p: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2570163" y="1340768"/>
            <a:ext cx="4003675" cy="5056187"/>
            <a:chOff x="1757" y="329"/>
            <a:chExt cx="3237" cy="3968"/>
          </a:xfrm>
        </p:grpSpPr>
        <p:sp>
          <p:nvSpPr>
            <p:cNvPr id="5" name="Rectangle 5"/>
            <p:cNvSpPr>
              <a:spLocks noChangeArrowheads="1"/>
            </p:cNvSpPr>
            <p:nvPr/>
          </p:nvSpPr>
          <p:spPr bwMode="auto">
            <a:xfrm>
              <a:off x="1800" y="2032"/>
              <a:ext cx="556" cy="611"/>
            </a:xfrm>
            <a:prstGeom prst="rect">
              <a:avLst/>
            </a:prstGeom>
            <a:noFill/>
            <a:ln w="571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1794" y="2752"/>
              <a:ext cx="556" cy="611"/>
            </a:xfrm>
            <a:prstGeom prst="rect">
              <a:avLst/>
            </a:prstGeom>
            <a:noFill/>
            <a:ln w="571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2426" y="2748"/>
              <a:ext cx="556" cy="611"/>
            </a:xfrm>
            <a:prstGeom prst="rect">
              <a:avLst/>
            </a:prstGeom>
            <a:noFill/>
            <a:ln w="571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8" name="Rectangle 8"/>
            <p:cNvSpPr>
              <a:spLocks noChangeArrowheads="1"/>
            </p:cNvSpPr>
            <p:nvPr/>
          </p:nvSpPr>
          <p:spPr bwMode="auto">
            <a:xfrm>
              <a:off x="2433" y="2043"/>
              <a:ext cx="556" cy="611"/>
            </a:xfrm>
            <a:prstGeom prst="rect">
              <a:avLst/>
            </a:prstGeom>
            <a:noFill/>
            <a:ln w="571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9" name="Rectangle 9"/>
            <p:cNvSpPr>
              <a:spLocks noChangeArrowheads="1"/>
            </p:cNvSpPr>
            <p:nvPr/>
          </p:nvSpPr>
          <p:spPr bwMode="auto">
            <a:xfrm>
              <a:off x="3708" y="1994"/>
              <a:ext cx="687" cy="754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10" name="Rectangle 10"/>
            <p:cNvSpPr>
              <a:spLocks noChangeArrowheads="1"/>
            </p:cNvSpPr>
            <p:nvPr/>
          </p:nvSpPr>
          <p:spPr bwMode="auto">
            <a:xfrm>
              <a:off x="3715" y="2557"/>
              <a:ext cx="665" cy="731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>
              <a:off x="4246" y="1987"/>
              <a:ext cx="742" cy="72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12" name="Rectangle 12"/>
            <p:cNvSpPr>
              <a:spLocks noChangeArrowheads="1"/>
            </p:cNvSpPr>
            <p:nvPr/>
          </p:nvSpPr>
          <p:spPr bwMode="auto">
            <a:xfrm>
              <a:off x="4240" y="2561"/>
              <a:ext cx="754" cy="731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13" name="Rectangle 13"/>
            <p:cNvSpPr>
              <a:spLocks noChangeArrowheads="1"/>
            </p:cNvSpPr>
            <p:nvPr/>
          </p:nvSpPr>
          <p:spPr bwMode="auto">
            <a:xfrm>
              <a:off x="4490" y="2857"/>
              <a:ext cx="244" cy="267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14" name="Rectangle 14"/>
            <p:cNvSpPr>
              <a:spLocks noChangeArrowheads="1"/>
            </p:cNvSpPr>
            <p:nvPr/>
          </p:nvSpPr>
          <p:spPr bwMode="auto">
            <a:xfrm>
              <a:off x="3918" y="2840"/>
              <a:ext cx="244" cy="267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15" name="Rectangle 15"/>
            <p:cNvSpPr>
              <a:spLocks noChangeArrowheads="1"/>
            </p:cNvSpPr>
            <p:nvPr/>
          </p:nvSpPr>
          <p:spPr bwMode="auto">
            <a:xfrm>
              <a:off x="3903" y="2159"/>
              <a:ext cx="244" cy="267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16" name="Rectangle 16"/>
            <p:cNvSpPr>
              <a:spLocks noChangeArrowheads="1"/>
            </p:cNvSpPr>
            <p:nvPr/>
          </p:nvSpPr>
          <p:spPr bwMode="auto">
            <a:xfrm>
              <a:off x="4489" y="2166"/>
              <a:ext cx="244" cy="267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17" name="Rectangle 17"/>
            <p:cNvSpPr>
              <a:spLocks noChangeArrowheads="1"/>
            </p:cNvSpPr>
            <p:nvPr/>
          </p:nvSpPr>
          <p:spPr bwMode="auto">
            <a:xfrm>
              <a:off x="1757" y="345"/>
              <a:ext cx="1244" cy="1256"/>
            </a:xfrm>
            <a:prstGeom prst="rect">
              <a:avLst/>
            </a:prstGeom>
            <a:noFill/>
            <a:ln w="571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18" name="Rectangle 18"/>
            <p:cNvSpPr>
              <a:spLocks noChangeArrowheads="1"/>
            </p:cNvSpPr>
            <p:nvPr/>
          </p:nvSpPr>
          <p:spPr bwMode="auto">
            <a:xfrm>
              <a:off x="3730" y="329"/>
              <a:ext cx="1244" cy="1256"/>
            </a:xfrm>
            <a:prstGeom prst="rect">
              <a:avLst/>
            </a:prstGeom>
            <a:noFill/>
            <a:ln w="3175" cap="rnd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19" name="Rectangle 19"/>
            <p:cNvSpPr>
              <a:spLocks noChangeArrowheads="1"/>
            </p:cNvSpPr>
            <p:nvPr/>
          </p:nvSpPr>
          <p:spPr bwMode="auto">
            <a:xfrm>
              <a:off x="3878" y="489"/>
              <a:ext cx="956" cy="966"/>
            </a:xfrm>
            <a:prstGeom prst="rect">
              <a:avLst/>
            </a:prstGeom>
            <a:solidFill>
              <a:srgbClr val="DDDDDD"/>
            </a:solidFill>
            <a:ln w="9525" cap="rnd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20" name="Rectangle 20"/>
            <p:cNvSpPr>
              <a:spLocks noChangeArrowheads="1"/>
            </p:cNvSpPr>
            <p:nvPr/>
          </p:nvSpPr>
          <p:spPr bwMode="auto">
            <a:xfrm>
              <a:off x="4012" y="644"/>
              <a:ext cx="711" cy="634"/>
            </a:xfrm>
            <a:prstGeom prst="rect">
              <a:avLst/>
            </a:prstGeom>
            <a:solidFill>
              <a:srgbClr val="969696"/>
            </a:solidFill>
            <a:ln w="9525" cap="rnd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21" name="Rectangle 21"/>
            <p:cNvSpPr>
              <a:spLocks noChangeArrowheads="1"/>
            </p:cNvSpPr>
            <p:nvPr/>
          </p:nvSpPr>
          <p:spPr bwMode="auto">
            <a:xfrm>
              <a:off x="4134" y="789"/>
              <a:ext cx="500" cy="366"/>
            </a:xfrm>
            <a:prstGeom prst="rect">
              <a:avLst/>
            </a:prstGeom>
            <a:solidFill>
              <a:schemeClr val="tx1"/>
            </a:solidFill>
            <a:ln w="9525" cap="rnd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22" name="Text Box 22"/>
            <p:cNvSpPr txBox="1">
              <a:spLocks noChangeArrowheads="1"/>
            </p:cNvSpPr>
            <p:nvPr/>
          </p:nvSpPr>
          <p:spPr bwMode="auto">
            <a:xfrm>
              <a:off x="2172" y="3555"/>
              <a:ext cx="2695" cy="7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GB" sz="2800">
                  <a:latin typeface="Times New Roman" pitchFamily="18" charset="0"/>
                </a:rPr>
                <a:t>NO		     YES	</a:t>
              </a:r>
              <a:endParaRPr lang="en-GB" sz="2400" b="0">
                <a:latin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Kommunikation</a:t>
            </a:r>
            <a:endParaRPr lang="de-CH" dirty="0"/>
          </a:p>
        </p:txBody>
      </p:sp>
      <p:pic>
        <p:nvPicPr>
          <p:cNvPr id="4" name="Picture 4" descr="BNM_Kurs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859338" y="764704"/>
            <a:ext cx="3563937" cy="5073650"/>
          </a:xfrm>
          <a:prstGeom prst="rect">
            <a:avLst/>
          </a:prstGeom>
          <a:noFill/>
          <a:ln/>
        </p:spPr>
      </p:pic>
      <p:pic>
        <p:nvPicPr>
          <p:cNvPr id="5" name="Picture 7" descr="Drüsen_Stirnorgan_Rehboc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988840"/>
            <a:ext cx="3071812" cy="38258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Folgen</a:t>
            </a:r>
            <a:endParaRPr lang="de-CH" dirty="0"/>
          </a:p>
        </p:txBody>
      </p:sp>
      <p:pic>
        <p:nvPicPr>
          <p:cNvPr id="3" name="Picture 5" descr="Bild 0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576163"/>
            <a:ext cx="4083050" cy="54451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Der Nachwuchs</a:t>
            </a:r>
            <a:endParaRPr lang="de-CH" dirty="0"/>
          </a:p>
        </p:txBody>
      </p:sp>
      <p:pic>
        <p:nvPicPr>
          <p:cNvPr id="4" name="Grafik 3" descr="Geiß mit Kitz_G.Greßman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174681"/>
            <a:ext cx="6840760" cy="46470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Einflussfaktoren</a:t>
            </a:r>
            <a:endParaRPr lang="de-CH" dirty="0"/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 smtClean="0"/>
              <a:t>Je besser der Winterlebensraum um so höher die Reproduktionsrate der Geissen im folgenden Jahr</a:t>
            </a:r>
          </a:p>
          <a:p>
            <a:r>
              <a:rPr lang="de-CH" dirty="0" smtClean="0"/>
              <a:t>Lebensraumqualität dürfte sich auf den Geburtstermin und das Kitzgewicht im August auswirken</a:t>
            </a:r>
          </a:p>
          <a:p>
            <a:r>
              <a:rPr lang="de-CH" dirty="0" smtClean="0"/>
              <a:t>Gut veranlagte Kitzböcke bekommen später bessere Territorien</a:t>
            </a:r>
          </a:p>
          <a:p>
            <a:endParaRPr lang="de-CH" dirty="0" smtClean="0"/>
          </a:p>
          <a:p>
            <a:pPr>
              <a:buNone/>
            </a:pPr>
            <a:endParaRPr lang="de-CH" dirty="0" smtClean="0"/>
          </a:p>
          <a:p>
            <a:pPr algn="r">
              <a:buNone/>
            </a:pPr>
            <a:r>
              <a:rPr lang="de-CH" sz="1800" i="1" dirty="0" err="1" smtClean="0"/>
              <a:t>Nilsen</a:t>
            </a:r>
            <a:r>
              <a:rPr lang="de-CH" sz="1800" i="1" dirty="0" smtClean="0"/>
              <a:t> 2004</a:t>
            </a:r>
            <a:endParaRPr lang="de-CH" sz="18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Leben und Sterben</a:t>
            </a:r>
            <a:endParaRPr lang="de-CH" dirty="0"/>
          </a:p>
        </p:txBody>
      </p:sp>
      <p:pic>
        <p:nvPicPr>
          <p:cNvPr id="3" name="Grafik 2" descr="Bild 7 rest Gerhard Eisenschin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836712"/>
            <a:ext cx="7524328" cy="50162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Todesursache von </a:t>
            </a:r>
            <a:r>
              <a:rPr lang="de-CH" dirty="0" err="1" smtClean="0"/>
              <a:t>besenderten</a:t>
            </a:r>
            <a:r>
              <a:rPr lang="de-CH" dirty="0" smtClean="0"/>
              <a:t> Rehen</a:t>
            </a:r>
            <a:endParaRPr lang="de-CH" dirty="0"/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-865188" y="1513805"/>
          <a:ext cx="6808788" cy="424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4" name="Tabelle" r:id="rId4" imgW="10923840" imgH="6806160" progId="Excel.Sheet.8">
                  <p:embed/>
                </p:oleObj>
              </mc:Choice>
              <mc:Fallback>
                <p:oleObj name="Tabelle" r:id="rId4" imgW="10923840" imgH="6806160" progId="Excel.Sheet.8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865188" y="1513805"/>
                        <a:ext cx="6808788" cy="424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3"/>
          <p:cNvGraphicFramePr>
            <a:graphicFrameLocks noChangeAspect="1"/>
          </p:cNvGraphicFramePr>
          <p:nvPr/>
        </p:nvGraphicFramePr>
        <p:xfrm>
          <a:off x="3263900" y="1612230"/>
          <a:ext cx="6959600" cy="433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5" name="Tabelle" r:id="rId7" imgW="10923840" imgH="6806160" progId="Excel.Sheet.8">
                  <p:embed/>
                </p:oleObj>
              </mc:Choice>
              <mc:Fallback>
                <p:oleObj name="Tabelle" r:id="rId7" imgW="10923840" imgH="6806160" progId="Excel.Sheet.8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63900" y="1612230"/>
                        <a:ext cx="6959600" cy="4337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1431925" y="1124744"/>
            <a:ext cx="1860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2400" b="1" dirty="0"/>
              <a:t>Tschechien</a:t>
            </a: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6042025" y="1124744"/>
            <a:ext cx="121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2400" b="1" dirty="0"/>
              <a:t>Bayern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7668344" y="5661248"/>
            <a:ext cx="1584176" cy="2880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CH" b="0" i="1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HelveticaNeueLT Std Med" pitchFamily="34" charset="0"/>
                <a:ea typeface="+mj-ea"/>
                <a:cs typeface="+mj-cs"/>
              </a:rPr>
              <a:t>Heurich</a:t>
            </a:r>
            <a:r>
              <a:rPr kumimoji="0" lang="de-CH" b="0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HelveticaNeueLT Std Med" pitchFamily="34" charset="0"/>
                <a:ea typeface="+mj-ea"/>
                <a:cs typeface="+mj-cs"/>
              </a:rPr>
              <a:t> </a:t>
            </a:r>
            <a:r>
              <a:rPr kumimoji="0" lang="de-CH" b="0" i="1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HelveticaNeueLT Std Med" pitchFamily="34" charset="0"/>
                <a:ea typeface="+mj-ea"/>
                <a:cs typeface="+mj-cs"/>
              </a:rPr>
              <a:t>zvg</a:t>
            </a:r>
            <a:endParaRPr kumimoji="0" lang="de-CH" b="0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HelveticaNeueLT Std Med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 smtClean="0"/>
              <a:t>Prädation</a:t>
            </a:r>
            <a:r>
              <a:rPr lang="de-CH" dirty="0" smtClean="0"/>
              <a:t> Luchs Bayerischer Wald: Risse – Losung </a:t>
            </a:r>
            <a:endParaRPr lang="de-CH" dirty="0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61780"/>
            <a:ext cx="9015251" cy="4511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feld 3"/>
          <p:cNvSpPr txBox="1"/>
          <p:nvPr/>
        </p:nvSpPr>
        <p:spPr>
          <a:xfrm>
            <a:off x="7308304" y="5661248"/>
            <a:ext cx="1944216" cy="2880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CH" i="1" dirty="0" smtClean="0">
                <a:latin typeface="HelveticaNeueLT Std Med" pitchFamily="34" charset="0"/>
                <a:ea typeface="+mj-ea"/>
                <a:cs typeface="+mj-cs"/>
              </a:rPr>
              <a:t>Mayer et al 2012</a:t>
            </a:r>
            <a:endParaRPr kumimoji="0" lang="de-CH" b="0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HelveticaNeueLT Std Med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Verlauf der Ausbreitung</a:t>
            </a:r>
            <a:endParaRPr lang="de-CH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3" y="0"/>
            <a:ext cx="5004048" cy="687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feld 3"/>
          <p:cNvSpPr txBox="1"/>
          <p:nvPr/>
        </p:nvSpPr>
        <p:spPr>
          <a:xfrm>
            <a:off x="179512" y="5445224"/>
            <a:ext cx="1872208" cy="43204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CH" i="1" dirty="0" smtClean="0">
                <a:latin typeface="HelveticaNeueLT Std Med" pitchFamily="34" charset="0"/>
                <a:ea typeface="+mj-ea"/>
                <a:cs typeface="+mj-cs"/>
              </a:rPr>
              <a:t>Andersen 2004</a:t>
            </a:r>
            <a:endParaRPr kumimoji="0" lang="de-CH" b="0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HelveticaNeueLT Std Med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Altersverteilung Luchsbeute Bayerischer Wald</a:t>
            </a:r>
            <a:endParaRPr lang="de-CH" dirty="0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052736"/>
            <a:ext cx="7515225" cy="436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feld 4"/>
          <p:cNvSpPr txBox="1"/>
          <p:nvPr/>
        </p:nvSpPr>
        <p:spPr>
          <a:xfrm>
            <a:off x="7308304" y="5661248"/>
            <a:ext cx="1944216" cy="2880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CH" i="1" dirty="0" smtClean="0">
                <a:latin typeface="HelveticaNeueLT Std Med" pitchFamily="34" charset="0"/>
                <a:ea typeface="+mj-ea"/>
                <a:cs typeface="+mj-cs"/>
              </a:rPr>
              <a:t>Mayer et al 2012</a:t>
            </a:r>
            <a:endParaRPr kumimoji="0" lang="de-CH" b="0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HelveticaNeueLT Std Med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Mortalität GR Fallwild</a:t>
            </a:r>
            <a:endParaRPr lang="de-CH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879864"/>
            <a:ext cx="7164660" cy="4637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7668344" y="5661248"/>
            <a:ext cx="1584176" cy="2880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CH" i="1" dirty="0" smtClean="0">
                <a:latin typeface="HelveticaNeueLT Std Med" pitchFamily="34" charset="0"/>
                <a:ea typeface="+mj-ea"/>
                <a:cs typeface="+mj-cs"/>
              </a:rPr>
              <a:t>AJF  GR</a:t>
            </a:r>
            <a:r>
              <a:rPr kumimoji="0" lang="de-CH" b="0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HelveticaNeueLT Std Med" pitchFamily="34" charset="0"/>
                <a:ea typeface="+mj-ea"/>
                <a:cs typeface="+mj-cs"/>
              </a:rPr>
              <a:t> </a:t>
            </a:r>
            <a:r>
              <a:rPr kumimoji="0" lang="de-CH" b="0" i="1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HelveticaNeueLT Std Med" pitchFamily="34" charset="0"/>
                <a:ea typeface="+mj-ea"/>
                <a:cs typeface="+mj-cs"/>
              </a:rPr>
              <a:t>zvg</a:t>
            </a:r>
            <a:endParaRPr kumimoji="0" lang="de-CH" b="0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HelveticaNeueLT Std Med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Wann sterben die Rehe?</a:t>
            </a:r>
            <a:endParaRPr lang="de-CH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08720"/>
            <a:ext cx="7573086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7668344" y="5661248"/>
            <a:ext cx="1584176" cy="2880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CH" i="1" dirty="0" smtClean="0">
                <a:latin typeface="HelveticaNeueLT Std Med" pitchFamily="34" charset="0"/>
                <a:ea typeface="+mj-ea"/>
                <a:cs typeface="+mj-cs"/>
              </a:rPr>
              <a:t>AJF  GR</a:t>
            </a:r>
            <a:r>
              <a:rPr kumimoji="0" lang="de-CH" b="0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HelveticaNeueLT Std Med" pitchFamily="34" charset="0"/>
                <a:ea typeface="+mj-ea"/>
                <a:cs typeface="+mj-cs"/>
              </a:rPr>
              <a:t> </a:t>
            </a:r>
            <a:r>
              <a:rPr kumimoji="0" lang="de-CH" b="0" i="1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HelveticaNeueLT Std Med" pitchFamily="34" charset="0"/>
                <a:ea typeface="+mj-ea"/>
                <a:cs typeface="+mj-cs"/>
              </a:rPr>
              <a:t>zvg</a:t>
            </a:r>
            <a:endParaRPr kumimoji="0" lang="de-CH" b="0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HelveticaNeueLT Std Med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73766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Bestandserhebungen</a:t>
            </a:r>
            <a:endParaRPr lang="de-CH" dirty="0"/>
          </a:p>
        </p:txBody>
      </p:sp>
      <p:pic>
        <p:nvPicPr>
          <p:cNvPr id="4" name="Grafik 3" descr="Geiß liegend_G.Greßman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860714"/>
            <a:ext cx="7632848" cy="50885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Bestandsermittlung</a:t>
            </a:r>
            <a:endParaRPr lang="de-CH" dirty="0"/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de-CH" b="1" dirty="0" smtClean="0"/>
              <a:t>Beispiele:</a:t>
            </a:r>
          </a:p>
          <a:p>
            <a:pPr>
              <a:buNone/>
            </a:pPr>
            <a:r>
              <a:rPr lang="de-CH" dirty="0" err="1" smtClean="0"/>
              <a:t>Kalö</a:t>
            </a:r>
            <a:endParaRPr lang="de-CH" dirty="0" smtClean="0"/>
          </a:p>
          <a:p>
            <a:pPr>
              <a:buNone/>
            </a:pPr>
            <a:r>
              <a:rPr lang="de-CH" dirty="0" smtClean="0"/>
              <a:t>Geschätzt 70</a:t>
            </a:r>
          </a:p>
          <a:p>
            <a:pPr>
              <a:buNone/>
            </a:pPr>
            <a:r>
              <a:rPr lang="de-CH" dirty="0" smtClean="0"/>
              <a:t>Erlegt 213</a:t>
            </a:r>
          </a:p>
          <a:p>
            <a:pPr>
              <a:buNone/>
            </a:pPr>
            <a:endParaRPr lang="de-CH" dirty="0" smtClean="0"/>
          </a:p>
          <a:p>
            <a:pPr>
              <a:buNone/>
            </a:pPr>
            <a:r>
              <a:rPr lang="de-CH" dirty="0" smtClean="0"/>
              <a:t>Flughafen Zürich:</a:t>
            </a:r>
          </a:p>
          <a:p>
            <a:pPr>
              <a:buNone/>
            </a:pPr>
            <a:r>
              <a:rPr lang="de-CH" dirty="0" smtClean="0"/>
              <a:t>Geschätzt 42</a:t>
            </a:r>
          </a:p>
          <a:p>
            <a:pPr>
              <a:buNone/>
            </a:pPr>
            <a:r>
              <a:rPr lang="de-CH" dirty="0" smtClean="0"/>
              <a:t>Erlegt 215</a:t>
            </a:r>
          </a:p>
          <a:p>
            <a:pPr>
              <a:buNone/>
            </a:pPr>
            <a:endParaRPr lang="de-CH" dirty="0" smtClean="0"/>
          </a:p>
          <a:p>
            <a:pPr>
              <a:buNone/>
            </a:pPr>
            <a:r>
              <a:rPr lang="de-CH" sz="1800" i="1" dirty="0" smtClean="0"/>
              <a:t>Stubbe 2008</a:t>
            </a:r>
          </a:p>
          <a:p>
            <a:pPr>
              <a:buNone/>
            </a:pPr>
            <a:endParaRPr lang="de-CH" dirty="0" smtClean="0"/>
          </a:p>
          <a:p>
            <a:pPr>
              <a:buNone/>
            </a:pPr>
            <a:endParaRPr lang="de-CH" dirty="0" smtClean="0"/>
          </a:p>
        </p:txBody>
      </p:sp>
      <p:pic>
        <p:nvPicPr>
          <p:cNvPr id="5" name="Picture 4" descr="Unsichtbare-Reh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067944" y="548680"/>
            <a:ext cx="3919537" cy="5256212"/>
          </a:xfrm>
          <a:prstGeom prst="rect">
            <a:avLst/>
          </a:prstGeo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Populationsdichte und Körpergewicht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 smtClean="0"/>
              <a:t>Körpergewicht abhängig von Populationsdichte zur Zeit der Geburt und von der Lebensraumqualität</a:t>
            </a:r>
          </a:p>
          <a:p>
            <a:r>
              <a:rPr lang="de-CH" dirty="0" smtClean="0"/>
              <a:t>Auswirkungen der Populationsdichte: 4 – 5 kg</a:t>
            </a:r>
          </a:p>
          <a:p>
            <a:r>
              <a:rPr lang="de-CH" dirty="0" smtClean="0"/>
              <a:t>Auswirkungen der Lebensraumqualität: 1 kg</a:t>
            </a:r>
          </a:p>
          <a:p>
            <a:pPr algn="r">
              <a:buNone/>
            </a:pPr>
            <a:r>
              <a:rPr lang="de-CH" sz="1800" i="1" dirty="0" err="1" smtClean="0"/>
              <a:t>Pettorelli</a:t>
            </a:r>
            <a:r>
              <a:rPr lang="de-CH" sz="1800" i="1" dirty="0" smtClean="0"/>
              <a:t> 2001</a:t>
            </a:r>
          </a:p>
          <a:p>
            <a:r>
              <a:rPr lang="de-CH" dirty="0" smtClean="0"/>
              <a:t>Beispiel </a:t>
            </a:r>
            <a:r>
              <a:rPr lang="de-CH" dirty="0" err="1" smtClean="0"/>
              <a:t>Storfosna</a:t>
            </a:r>
            <a:r>
              <a:rPr lang="de-CH" dirty="0" smtClean="0"/>
              <a:t>:</a:t>
            </a:r>
          </a:p>
          <a:p>
            <a:pPr>
              <a:buNone/>
            </a:pPr>
            <a:r>
              <a:rPr lang="de-CH" dirty="0" smtClean="0"/>
              <a:t>	Anstieg von 10 auf 40.6 Rehe/100ha in vier Jahren:</a:t>
            </a:r>
          </a:p>
          <a:p>
            <a:pPr>
              <a:buNone/>
            </a:pPr>
            <a:r>
              <a:rPr lang="de-CH" dirty="0" smtClean="0"/>
              <a:t>	Überlebensrate kaum reduziert – Gewicht reagiert negativ</a:t>
            </a:r>
          </a:p>
          <a:p>
            <a:pPr algn="r">
              <a:buNone/>
            </a:pPr>
            <a:r>
              <a:rPr lang="de-CH" sz="1800" i="1" dirty="0" err="1" smtClean="0"/>
              <a:t>Cobben</a:t>
            </a:r>
            <a:r>
              <a:rPr lang="de-CH" sz="1800" i="1" dirty="0" smtClean="0"/>
              <a:t> 2009</a:t>
            </a:r>
            <a:endParaRPr lang="de-CH" sz="18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Bestandsschwankungen GR</a:t>
            </a:r>
            <a:endParaRPr lang="de-CH" dirty="0"/>
          </a:p>
        </p:txBody>
      </p:sp>
      <p:pic>
        <p:nvPicPr>
          <p:cNvPr id="4" name="Picture 4" descr="Rehabschüsse 2002-200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268760"/>
            <a:ext cx="6578600" cy="434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Neutraler Indikator</a:t>
            </a:r>
            <a:endParaRPr lang="de-CH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834237"/>
            <a:ext cx="7256933" cy="479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7668344" y="5661248"/>
            <a:ext cx="1584176" cy="2880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CH" i="1" dirty="0" smtClean="0">
                <a:latin typeface="HelveticaNeueLT Std Med" pitchFamily="34" charset="0"/>
                <a:ea typeface="+mj-ea"/>
                <a:cs typeface="+mj-cs"/>
              </a:rPr>
              <a:t>AJF  GR</a:t>
            </a:r>
            <a:r>
              <a:rPr kumimoji="0" lang="de-CH" b="0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HelveticaNeueLT Std Med" pitchFamily="34" charset="0"/>
                <a:ea typeface="+mj-ea"/>
                <a:cs typeface="+mj-cs"/>
              </a:rPr>
              <a:t> </a:t>
            </a:r>
            <a:r>
              <a:rPr kumimoji="0" lang="de-CH" b="0" i="1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HelveticaNeueLT Std Med" pitchFamily="34" charset="0"/>
                <a:ea typeface="+mj-ea"/>
                <a:cs typeface="+mj-cs"/>
              </a:rPr>
              <a:t>zvg</a:t>
            </a:r>
            <a:endParaRPr kumimoji="0" lang="de-CH" b="0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HelveticaNeueLT Std Med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57778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Neutraler Indikator</a:t>
            </a:r>
            <a:endParaRPr lang="de-CH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560" y="908720"/>
            <a:ext cx="7560840" cy="467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7668344" y="5661248"/>
            <a:ext cx="1584176" cy="2880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CH" i="1" dirty="0" smtClean="0">
                <a:latin typeface="HelveticaNeueLT Std Med" pitchFamily="34" charset="0"/>
                <a:ea typeface="+mj-ea"/>
                <a:cs typeface="+mj-cs"/>
              </a:rPr>
              <a:t>AJF  GR</a:t>
            </a:r>
            <a:r>
              <a:rPr kumimoji="0" lang="de-CH" b="0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HelveticaNeueLT Std Med" pitchFamily="34" charset="0"/>
                <a:ea typeface="+mj-ea"/>
                <a:cs typeface="+mj-cs"/>
              </a:rPr>
              <a:t> </a:t>
            </a:r>
            <a:r>
              <a:rPr kumimoji="0" lang="de-CH" b="0" i="1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HelveticaNeueLT Std Med" pitchFamily="34" charset="0"/>
                <a:ea typeface="+mj-ea"/>
                <a:cs typeface="+mj-cs"/>
              </a:rPr>
              <a:t>zvg</a:t>
            </a:r>
            <a:endParaRPr kumimoji="0" lang="de-CH" b="0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HelveticaNeueLT Std Med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86725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Kombination von Indikatoren</a:t>
            </a:r>
            <a:endParaRPr lang="de-CH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80728"/>
            <a:ext cx="7560840" cy="4675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7668344" y="5661248"/>
            <a:ext cx="1584176" cy="2880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CH" i="1" dirty="0" smtClean="0">
                <a:latin typeface="HelveticaNeueLT Std Med" pitchFamily="34" charset="0"/>
                <a:ea typeface="+mj-ea"/>
                <a:cs typeface="+mj-cs"/>
              </a:rPr>
              <a:t>AJF  GR</a:t>
            </a:r>
            <a:r>
              <a:rPr kumimoji="0" lang="de-CH" b="0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HelveticaNeueLT Std Med" pitchFamily="34" charset="0"/>
                <a:ea typeface="+mj-ea"/>
                <a:cs typeface="+mj-cs"/>
              </a:rPr>
              <a:t> </a:t>
            </a:r>
            <a:r>
              <a:rPr kumimoji="0" lang="de-CH" b="0" i="1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HelveticaNeueLT Std Med" pitchFamily="34" charset="0"/>
                <a:ea typeface="+mj-ea"/>
                <a:cs typeface="+mj-cs"/>
              </a:rPr>
              <a:t>zvg</a:t>
            </a:r>
            <a:endParaRPr kumimoji="0" lang="de-CH" b="0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HelveticaNeueLT Std Med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0314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Wo leben Rehe?</a:t>
            </a:r>
            <a:endParaRPr lang="de-CH" dirty="0"/>
          </a:p>
        </p:txBody>
      </p:sp>
      <p:pic>
        <p:nvPicPr>
          <p:cNvPr id="3" name="Grafik 2" descr="Frühjahr_G.Greßman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908720"/>
            <a:ext cx="7164288" cy="48382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928" y="-55587"/>
            <a:ext cx="9295928" cy="6971946"/>
          </a:xfrm>
          <a:prstGeom prst="rect">
            <a:avLst/>
          </a:prstGeom>
        </p:spPr>
      </p:pic>
      <p:sp>
        <p:nvSpPr>
          <p:cNvPr id="6" name="Titel 3"/>
          <p:cNvSpPr txBox="1">
            <a:spLocks/>
          </p:cNvSpPr>
          <p:nvPr/>
        </p:nvSpPr>
        <p:spPr>
          <a:xfrm>
            <a:off x="323528" y="188640"/>
            <a:ext cx="8229600" cy="70963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FF6600"/>
                </a:solidFill>
                <a:latin typeface="HelveticaNeueLT Std Med" pitchFamily="34" charset="0"/>
                <a:ea typeface="+mj-ea"/>
                <a:cs typeface="+mj-cs"/>
              </a:defRPr>
            </a:lvl1pPr>
          </a:lstStyle>
          <a:p>
            <a:r>
              <a:rPr lang="de-CH" dirty="0" smtClean="0"/>
              <a:t>Danke</a:t>
            </a:r>
            <a:endParaRPr lang="de-CH" dirty="0"/>
          </a:p>
        </p:txBody>
      </p:sp>
      <p:sp>
        <p:nvSpPr>
          <p:cNvPr id="8" name="Inhaltsplatzhalter 4"/>
          <p:cNvSpPr txBox="1">
            <a:spLocks/>
          </p:cNvSpPr>
          <p:nvPr/>
        </p:nvSpPr>
        <p:spPr>
          <a:xfrm>
            <a:off x="251520" y="1196752"/>
            <a:ext cx="8229600" cy="19442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HelveticaNeueLT Std Med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HelveticaNeueLT Com 55 Roman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HelveticaNeueLT Com 55 Roman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HelveticaNeueLT Com 55 Roman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HelveticaNeueLT Com 55 Roman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de-CH" dirty="0" smtClean="0"/>
              <a:t>AJF GR, </a:t>
            </a:r>
            <a:r>
              <a:rPr lang="de-CH" dirty="0" err="1" smtClean="0"/>
              <a:t>Reidar</a:t>
            </a:r>
            <a:r>
              <a:rPr lang="de-CH" dirty="0" smtClean="0"/>
              <a:t> Andersen, Hannes Jenny, </a:t>
            </a:r>
          </a:p>
          <a:p>
            <a:pPr>
              <a:buFont typeface="Arial" pitchFamily="34" charset="0"/>
              <a:buNone/>
            </a:pPr>
            <a:r>
              <a:rPr lang="de-CH" dirty="0" smtClean="0"/>
              <a:t>Andreas König, John </a:t>
            </a:r>
            <a:r>
              <a:rPr lang="de-CH" dirty="0" err="1" smtClean="0"/>
              <a:t>Linell</a:t>
            </a:r>
            <a:r>
              <a:rPr lang="de-CH" dirty="0" smtClean="0"/>
              <a:t>, Fritz </a:t>
            </a:r>
            <a:r>
              <a:rPr lang="de-CH" dirty="0" err="1" smtClean="0"/>
              <a:t>Reimoser</a:t>
            </a:r>
            <a:r>
              <a:rPr lang="de-CH" dirty="0" smtClean="0"/>
              <a:t>, </a:t>
            </a:r>
          </a:p>
          <a:p>
            <a:pPr>
              <a:buFont typeface="Arial" pitchFamily="34" charset="0"/>
              <a:buNone/>
            </a:pPr>
            <a:r>
              <a:rPr lang="de-CH" dirty="0" smtClean="0"/>
              <a:t>Gunter </a:t>
            </a:r>
            <a:r>
              <a:rPr lang="de-CH" dirty="0" err="1" smtClean="0"/>
              <a:t>Gressmann</a:t>
            </a:r>
            <a:r>
              <a:rPr lang="de-CH" dirty="0" smtClean="0"/>
              <a:t>, Marco </a:t>
            </a:r>
            <a:r>
              <a:rPr lang="de-CH" dirty="0" err="1" smtClean="0"/>
              <a:t>Heurich</a:t>
            </a:r>
            <a:r>
              <a:rPr lang="de-CH" dirty="0" smtClean="0"/>
              <a:t>, Robin </a:t>
            </a:r>
            <a:r>
              <a:rPr lang="de-CH" dirty="0" err="1" smtClean="0"/>
              <a:t>Sandfort</a:t>
            </a:r>
            <a:r>
              <a:rPr lang="de-CH" dirty="0" smtClean="0"/>
              <a:t>, </a:t>
            </a:r>
          </a:p>
          <a:p>
            <a:pPr>
              <a:buFont typeface="Arial" pitchFamily="34" charset="0"/>
              <a:buNone/>
            </a:pPr>
            <a:r>
              <a:rPr lang="de-CH" dirty="0" smtClean="0"/>
              <a:t>Josef </a:t>
            </a:r>
            <a:r>
              <a:rPr lang="de-CH" dirty="0" err="1" smtClean="0"/>
              <a:t>Zandl</a:t>
            </a:r>
            <a:r>
              <a:rPr lang="de-CH" dirty="0" smtClean="0"/>
              <a:t>, Hubert Zeiler</a:t>
            </a:r>
          </a:p>
          <a:p>
            <a:pPr>
              <a:buFont typeface="Arial" pitchFamily="34" charset="0"/>
              <a:buNone/>
            </a:pPr>
            <a:endParaRPr lang="de-C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Randlinien</a:t>
            </a:r>
            <a:endParaRPr lang="de-CH" dirty="0"/>
          </a:p>
        </p:txBody>
      </p:sp>
      <p:pic>
        <p:nvPicPr>
          <p:cNvPr id="4" name="Picture 4" descr="ATT000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350" y="980728"/>
            <a:ext cx="6264275" cy="4695825"/>
          </a:xfrm>
          <a:prstGeom prst="rect">
            <a:avLst/>
          </a:prstGeom>
          <a:noFill/>
        </p:spPr>
      </p:pic>
      <p:sp>
        <p:nvSpPr>
          <p:cNvPr id="5" name="Textfeld 4"/>
          <p:cNvSpPr txBox="1"/>
          <p:nvPr/>
        </p:nvSpPr>
        <p:spPr>
          <a:xfrm>
            <a:off x="7452320" y="5661248"/>
            <a:ext cx="1584176" cy="43204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 fontScale="85000" lnSpcReduction="100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CH" b="0" i="1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HelveticaNeueLT Std Med" pitchFamily="34" charset="0"/>
                <a:ea typeface="+mj-ea"/>
                <a:cs typeface="+mj-cs"/>
              </a:rPr>
              <a:t>Reimoser</a:t>
            </a:r>
            <a:r>
              <a:rPr kumimoji="0" lang="de-CH" b="0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HelveticaNeueLT Std Med" pitchFamily="34" charset="0"/>
                <a:ea typeface="+mj-ea"/>
                <a:cs typeface="+mj-cs"/>
              </a:rPr>
              <a:t> </a:t>
            </a:r>
            <a:r>
              <a:rPr lang="de-CH" i="1" dirty="0" smtClean="0">
                <a:latin typeface="HelveticaNeueLT Std Med" pitchFamily="34" charset="0"/>
                <a:ea typeface="+mj-ea"/>
                <a:cs typeface="+mj-cs"/>
              </a:rPr>
              <a:t>2007</a:t>
            </a:r>
            <a:endParaRPr kumimoji="0" lang="de-CH" b="0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HelveticaNeueLT Std Med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Aufenthaltsgebiete Bayerischer Wald</a:t>
            </a:r>
            <a:endParaRPr lang="de-CH" dirty="0"/>
          </a:p>
        </p:txBody>
      </p:sp>
      <p:pic>
        <p:nvPicPr>
          <p:cNvPr id="5" name="Picture 4" descr="Rehtelemetrie Streifgebiete Böcke"/>
          <p:cNvPicPr>
            <a:picLocks noChangeAspect="1" noChangeArrowheads="1"/>
          </p:cNvPicPr>
          <p:nvPr/>
        </p:nvPicPr>
        <p:blipFill>
          <a:blip r:embed="rId2" cstate="print"/>
          <a:srcRect r="23" b="-14"/>
          <a:stretch>
            <a:fillRect/>
          </a:stretch>
        </p:blipFill>
        <p:spPr bwMode="auto">
          <a:xfrm>
            <a:off x="611561" y="980728"/>
            <a:ext cx="7128792" cy="4609757"/>
          </a:xfrm>
          <a:prstGeom prst="rect">
            <a:avLst/>
          </a:prstGeom>
          <a:noFill/>
          <a:ln w="25400">
            <a:solidFill>
              <a:srgbClr val="000080"/>
            </a:solidFill>
            <a:miter lim="800000"/>
            <a:headEnd/>
            <a:tailEnd/>
          </a:ln>
        </p:spPr>
      </p:pic>
      <p:sp>
        <p:nvSpPr>
          <p:cNvPr id="6" name="Textfeld 5"/>
          <p:cNvSpPr txBox="1"/>
          <p:nvPr/>
        </p:nvSpPr>
        <p:spPr>
          <a:xfrm>
            <a:off x="7668344" y="5661248"/>
            <a:ext cx="1584176" cy="2880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CH" b="0" i="1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HelveticaNeueLT Std Med" pitchFamily="34" charset="0"/>
                <a:ea typeface="+mj-ea"/>
                <a:cs typeface="+mj-cs"/>
              </a:rPr>
              <a:t>Heurich</a:t>
            </a:r>
            <a:r>
              <a:rPr kumimoji="0" lang="de-CH" b="0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HelveticaNeueLT Std Med" pitchFamily="34" charset="0"/>
                <a:ea typeface="+mj-ea"/>
                <a:cs typeface="+mj-cs"/>
              </a:rPr>
              <a:t> </a:t>
            </a:r>
            <a:r>
              <a:rPr kumimoji="0" lang="de-CH" b="0" i="1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HelveticaNeueLT Std Med" pitchFamily="34" charset="0"/>
                <a:ea typeface="+mj-ea"/>
                <a:cs typeface="+mj-cs"/>
              </a:rPr>
              <a:t>zvg</a:t>
            </a:r>
            <a:endParaRPr kumimoji="0" lang="de-CH" b="0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HelveticaNeueLT Std Med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Grösse Aufenthaltsgebiete</a:t>
            </a:r>
            <a:endParaRPr lang="de-CH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57200" y="1484784"/>
            <a:ext cx="8229600" cy="4221163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NeueLT Std Med" pitchFamily="34" charset="0"/>
                <a:ea typeface="+mn-ea"/>
                <a:cs typeface="+mn-cs"/>
              </a:rPr>
              <a:t>			Böcke       	Geissen	Migration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2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NeueLT Std Med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NeueLT Std Med" pitchFamily="34" charset="0"/>
                <a:ea typeface="+mn-ea"/>
                <a:cs typeface="+mn-cs"/>
              </a:rPr>
              <a:t>NP BW	247 ha	308 ha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2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NeueLT Std Med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NeueLT Std Med" pitchFamily="34" charset="0"/>
                <a:ea typeface="+mn-ea"/>
                <a:cs typeface="+mn-cs"/>
              </a:rPr>
              <a:t>Storfosna So	  40 ha	  50 ha	B 0.5 km	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NeueLT Std Med" pitchFamily="34" charset="0"/>
                <a:ea typeface="+mn-ea"/>
                <a:cs typeface="+mn-cs"/>
              </a:rPr>
              <a:t>		      Wi	  30 ha	  30 ha	G 0.3 km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2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NeueLT Std Med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NeueLT Std Med" pitchFamily="34" charset="0"/>
                <a:ea typeface="+mn-ea"/>
                <a:cs typeface="+mn-cs"/>
              </a:rPr>
              <a:t>Hedmark So	600 ha	340 ha	B  5.3 km (40%)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NeueLT Std Med" pitchFamily="34" charset="0"/>
                <a:ea typeface="+mn-ea"/>
                <a:cs typeface="+mn-cs"/>
              </a:rPr>
              <a:t>		     Wi	150 ha   	  90 ha	G  6.0 km (48 %)			</a:t>
            </a:r>
            <a:endParaRPr kumimoji="0" lang="de-CH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NeueLT Std Med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CH" dirty="0" smtClean="0"/>
              <a:t>Aufenthaltsgebiete Rosenkogel </a:t>
            </a:r>
            <a:br>
              <a:rPr lang="de-CH" dirty="0" smtClean="0"/>
            </a:br>
            <a:endParaRPr lang="de-CH" dirty="0"/>
          </a:p>
        </p:txBody>
      </p:sp>
      <p:graphicFrame>
        <p:nvGraphicFramePr>
          <p:cNvPr id="3" name="Diagramm 2"/>
          <p:cNvGraphicFramePr/>
          <p:nvPr/>
        </p:nvGraphicFramePr>
        <p:xfrm>
          <a:off x="755576" y="1196752"/>
          <a:ext cx="6912768" cy="4176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feld 3"/>
          <p:cNvSpPr txBox="1"/>
          <p:nvPr/>
        </p:nvSpPr>
        <p:spPr>
          <a:xfrm>
            <a:off x="7452320" y="5661248"/>
            <a:ext cx="1584176" cy="43204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 fontScale="85000" lnSpcReduction="100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CH" sz="1600" i="1" dirty="0" smtClean="0">
                <a:latin typeface="HelveticaNeueLT Std Med" pitchFamily="34" charset="0"/>
                <a:ea typeface="+mj-ea"/>
                <a:cs typeface="+mj-cs"/>
              </a:rPr>
              <a:t>Zeiler et al. 2011</a:t>
            </a:r>
            <a:endParaRPr kumimoji="0" lang="de-CH" sz="1600" b="0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HelveticaNeueLT Std Med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werpoint_SNP_Vorlage">
  <a:themeElements>
    <a:clrScheme name="Benutzerdefiniert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F8000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t">
        <a:normAutofit/>
      </a:bodyPr>
      <a:lstStyle>
        <a:defPPr marL="0" marR="0" indent="0" algn="l" defTabSz="914400" rtl="0" eaLnBrk="1" fontAlgn="auto" latinLnBrk="0" hangingPunct="1">
          <a:lnSpc>
            <a:spcPct val="100000"/>
          </a:lnSpc>
          <a:spcBef>
            <a:spcPct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kern="1200" cap="none" spc="0" normalizeH="0" baseline="0" noProof="0" dirty="0" smtClean="0">
            <a:ln>
              <a:noFill/>
            </a:ln>
            <a:solidFill>
              <a:schemeClr val="bg1">
                <a:lumMod val="85000"/>
              </a:schemeClr>
            </a:solidFill>
            <a:effectLst/>
            <a:uLnTx/>
            <a:uFillTx/>
            <a:latin typeface="HelveticaNeueLT Std Med" pitchFamily="34" charset="0"/>
            <a:ea typeface="+mj-ea"/>
            <a:cs typeface="+mj-cs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Powerpoint_SNP_Vorlage</Template>
  <TotalTime>0</TotalTime>
  <Words>439</Words>
  <Application>Microsoft Office PowerPoint</Application>
  <PresentationFormat>Bildschirmpräsentation (4:3)</PresentationFormat>
  <Paragraphs>166</Paragraphs>
  <Slides>50</Slides>
  <Notes>1</Notes>
  <HiddenSlides>0</HiddenSlides>
  <MMClips>0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50</vt:i4>
      </vt:variant>
    </vt:vector>
  </HeadingPairs>
  <TitlesOfParts>
    <vt:vector size="52" baseType="lpstr">
      <vt:lpstr>Powerpoint_SNP_Vorlage</vt:lpstr>
      <vt:lpstr>Tabelle</vt:lpstr>
      <vt:lpstr>Das Reh:</vt:lpstr>
      <vt:lpstr>PowerPoint-Präsentation</vt:lpstr>
      <vt:lpstr>Verbreitung</vt:lpstr>
      <vt:lpstr>Verlauf der Ausbreitung</vt:lpstr>
      <vt:lpstr>Wo leben Rehe?</vt:lpstr>
      <vt:lpstr>Randlinien</vt:lpstr>
      <vt:lpstr>Aufenthaltsgebiete Bayerischer Wald</vt:lpstr>
      <vt:lpstr>Grösse Aufenthaltsgebiete</vt:lpstr>
      <vt:lpstr>Aufenthaltsgebiete Rosenkogel  </vt:lpstr>
      <vt:lpstr>Lebensraumnutzung</vt:lpstr>
      <vt:lpstr>Migration: Optimale Lebensraumnutzung</vt:lpstr>
      <vt:lpstr>Beispiel Pendeln Bayerischer Wald</vt:lpstr>
      <vt:lpstr>Migration Bayerischer Wald I</vt:lpstr>
      <vt:lpstr>Migration Bayerischer Wald II</vt:lpstr>
      <vt:lpstr>Migration SNP</vt:lpstr>
      <vt:lpstr>Winter</vt:lpstr>
      <vt:lpstr>Feldrehe</vt:lpstr>
      <vt:lpstr>Abwanderung beim Reh</vt:lpstr>
      <vt:lpstr>Beispiele Bayerischer Wald: Halma</vt:lpstr>
      <vt:lpstr>Beispiele Bayerischer Wald: Heinrich </vt:lpstr>
      <vt:lpstr>Rehe mit Migrationshintergrund</vt:lpstr>
      <vt:lpstr>Aktivitätsmuster Rehgeissen im Jahreslauf</vt:lpstr>
      <vt:lpstr>Sichtbarkeit</vt:lpstr>
      <vt:lpstr>Rehgeissen</vt:lpstr>
      <vt:lpstr>Lebensrythmus</vt:lpstr>
      <vt:lpstr>Störungen</vt:lpstr>
      <vt:lpstr>Indirekte Nachweise für Aktivität</vt:lpstr>
      <vt:lpstr>Die Brunft</vt:lpstr>
      <vt:lpstr>Revierverhalten</vt:lpstr>
      <vt:lpstr>Exkursionen der Rehgeissen</vt:lpstr>
      <vt:lpstr>Promiskuitives Verhalten</vt:lpstr>
      <vt:lpstr>Territorialität</vt:lpstr>
      <vt:lpstr>Kommunikation</vt:lpstr>
      <vt:lpstr>Folgen</vt:lpstr>
      <vt:lpstr>Der Nachwuchs</vt:lpstr>
      <vt:lpstr>Einflussfaktoren</vt:lpstr>
      <vt:lpstr>Leben und Sterben</vt:lpstr>
      <vt:lpstr>Todesursache von besenderten Rehen</vt:lpstr>
      <vt:lpstr>Prädation Luchs Bayerischer Wald: Risse – Losung </vt:lpstr>
      <vt:lpstr>Altersverteilung Luchsbeute Bayerischer Wald</vt:lpstr>
      <vt:lpstr>Mortalität GR Fallwild</vt:lpstr>
      <vt:lpstr>Wann sterben die Rehe?</vt:lpstr>
      <vt:lpstr>Bestandserhebungen</vt:lpstr>
      <vt:lpstr>Bestandsermittlung</vt:lpstr>
      <vt:lpstr>Populationsdichte und Körpergewicht</vt:lpstr>
      <vt:lpstr>Bestandsschwankungen GR</vt:lpstr>
      <vt:lpstr>Neutraler Indikator</vt:lpstr>
      <vt:lpstr>Neutraler Indikator</vt:lpstr>
      <vt:lpstr>Kombination von Indikatoren</vt:lpstr>
      <vt:lpstr>PowerPoint-Präsentation</vt:lpstr>
    </vt:vector>
  </TitlesOfParts>
  <Company>SNP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</dc:title>
  <dc:creator>Flurin Filli</dc:creator>
  <cp:lastModifiedBy>gaby</cp:lastModifiedBy>
  <cp:revision>106</cp:revision>
  <dcterms:created xsi:type="dcterms:W3CDTF">2011-06-28T09:11:39Z</dcterms:created>
  <dcterms:modified xsi:type="dcterms:W3CDTF">2014-04-26T07:34:38Z</dcterms:modified>
</cp:coreProperties>
</file>